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b="1" lang="en" sz="1200">
                <a:solidFill>
                  <a:schemeClr val="dk1"/>
                </a:solidFill>
              </a:rPr>
              <a:t>4</a:t>
            </a:r>
            <a:r>
              <a:rPr lang="en" sz="1200">
                <a:solidFill>
                  <a:schemeClr val="dk1"/>
                </a:solidFill>
              </a:rPr>
              <a:t>. Which is the last one. And we could see that the blocks in our last pic comply with the true intensity function.</a:t>
            </a:r>
          </a:p>
          <a:p>
            <a:pPr lvl="0" rtl="0">
              <a:spcBef>
                <a:spcPts val="0"/>
              </a:spcBef>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90000"/>
              </a:lnSpc>
              <a:spcBef>
                <a:spcPts val="1000"/>
              </a:spcBef>
              <a:buNone/>
            </a:pPr>
            <a:r>
              <a:rPr lang="en" sz="1200">
                <a:solidFill>
                  <a:schemeClr val="dk1"/>
                </a:solidFill>
                <a:latin typeface="Cambria"/>
                <a:ea typeface="Cambria"/>
                <a:cs typeface="Cambria"/>
                <a:sym typeface="Cambria"/>
              </a:rPr>
              <a:t>Alen will finish with partitions. I will start with partition in bayesian blocks algorithm that Dr. Scalge has. </a:t>
            </a:r>
          </a:p>
          <a:p>
            <a:pPr lvl="0" rtl="0">
              <a:lnSpc>
                <a:spcPct val="90000"/>
              </a:lnSpc>
              <a:spcBef>
                <a:spcPts val="1000"/>
              </a:spcBef>
              <a:buNone/>
            </a:pPr>
            <a:r>
              <a:rPr lang="en" sz="1200">
                <a:solidFill>
                  <a:schemeClr val="dk1"/>
                </a:solidFill>
                <a:latin typeface="Cambria"/>
                <a:ea typeface="Cambria"/>
                <a:cs typeface="Cambria"/>
                <a:sym typeface="Cambria"/>
              </a:rPr>
              <a:t>Main idea of constant blocks</a:t>
            </a:r>
          </a:p>
          <a:p>
            <a:pPr lvl="0" rtl="0">
              <a:lnSpc>
                <a:spcPct val="90000"/>
              </a:lnSpc>
              <a:spcBef>
                <a:spcPts val="1000"/>
              </a:spcBef>
              <a:buNone/>
            </a:pPr>
            <a:r>
              <a:t/>
            </a:r>
            <a:endParaRPr sz="1200">
              <a:solidFill>
                <a:schemeClr val="dk1"/>
              </a:solidFill>
              <a:latin typeface="Cambria"/>
              <a:ea typeface="Cambria"/>
              <a:cs typeface="Cambria"/>
              <a:sym typeface="Cambr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What is it about gamma ray</a:t>
            </a:r>
          </a:p>
          <a:p>
            <a:pPr lvl="0">
              <a:spcBef>
                <a:spcPts val="0"/>
              </a:spcBef>
              <a:buNone/>
            </a:pPr>
            <a:r>
              <a:rPr lang="en"/>
              <a:t>What are we going to apply to gamma ray bursts. </a:t>
            </a:r>
          </a:p>
          <a:p>
            <a:pPr lvl="0">
              <a:spcBef>
                <a:spcPts val="0"/>
              </a:spcBef>
              <a:buNone/>
            </a:pPr>
            <a:r>
              <a:t/>
            </a:r>
            <a:endParaRPr/>
          </a:p>
          <a:p>
            <a:pPr lvl="0">
              <a:spcBef>
                <a:spcPts val="0"/>
              </a:spcBef>
              <a:buNone/>
            </a:pPr>
            <a:r>
              <a:rPr lang="en"/>
              <a:t>Background noise, gamma ray bursts, background noise</a:t>
            </a:r>
          </a:p>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Clr>
                <a:schemeClr val="dk1"/>
              </a:buClr>
              <a:buSzPct val="91666"/>
              <a:buFont typeface="Arial"/>
              <a:buNone/>
            </a:pPr>
            <a:r>
              <a:rPr lang="en" sz="1200">
                <a:solidFill>
                  <a:schemeClr val="dk2"/>
                </a:solidFill>
              </a:rPr>
              <a:t>Fast rise exponential decay (first or second week) (talk about why we care about shapes)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Number of bins increases with sample size.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We are estimating the time it takes to find the slope and intercept at each sample size. True slope and intercept remain the same while sample size increases. </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It can probably also be smoothed by running this test &gt;50 times then averaging the times. - agreed, and updated the plot with 50 iterations at each sample size</a:t>
            </a:r>
          </a:p>
          <a:p>
            <a:pPr lv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t>So what kind of data we are using? Let’s start with a </a:t>
            </a:r>
            <a:r>
              <a:rPr lang="en" sz="1200">
                <a:solidFill>
                  <a:schemeClr val="dk1"/>
                </a:solidFill>
              </a:rPr>
              <a:t>real world example that we see everyday -- the traffic flow. The left picture showed us what does the traffic flow look like in the peak traffic hours. There are large # of cars traveling on the freeway. Where on the right picture, there are barely no cars which maybe in the non peak hour of the day. The traffic flow data are NHPP data. The reason its a poisson process data is the individual car arrival can be treated as independent events which follows the poisson process property.  Also, traffic data are non homogenous b/c the # of car arrival per time unit(15 mins or 30 mins)are changing throughout the day. </a:t>
            </a:r>
          </a:p>
          <a:p>
            <a:pPr lvl="0">
              <a:spcBef>
                <a:spcPts val="0"/>
              </a:spcBef>
              <a:buNone/>
            </a:pPr>
            <a:r>
              <a:t/>
            </a:r>
            <a:endParaRPr/>
          </a:p>
          <a:p>
            <a:pPr lvl="0">
              <a:spcBef>
                <a:spcPts val="0"/>
              </a:spcBef>
              <a:buNone/>
            </a:pPr>
            <a:r>
              <a:rPr lang="en"/>
              <a:t>The data we are using are generated from NHPP. We are using this since we are tracking the change of brightness of an astronomical object by using photon counting data. Photon counting data follow the property of a poisson distribution. Maybe it is hard to visualize the photon data but let us find a real world example which we can see everyday -- the traffic flow. The traffic flow is a poisson process b/c </a:t>
            </a:r>
            <a:r>
              <a:rPr lang="en">
                <a:solidFill>
                  <a:schemeClr val="dk1"/>
                </a:solidFill>
              </a:rPr>
              <a:t>Individual car arrival can be treated as independent events.  Also, traffic data are non homogenous b/c it has changing total counts in car arrivals per 10 mins or per hour, for a specific measuring point. The changing total counts in car per time unit are intensity for the traffic data. Lets see a more detailed illustration next page.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BATSE - </a:t>
            </a:r>
            <a:r>
              <a:rPr lang="en" sz="900">
                <a:solidFill>
                  <a:schemeClr val="dk1"/>
                </a:solidFill>
                <a:highlight>
                  <a:srgbClr val="FFFFFF"/>
                </a:highlight>
              </a:rPr>
              <a:t>BATSE is an instrument that detects gamma-ray bursts by examining the count rates of each of the attached eight detectors. </a:t>
            </a:r>
            <a:r>
              <a:rPr lang="en">
                <a:solidFill>
                  <a:schemeClr val="dk1"/>
                </a:solidFill>
                <a:highlight>
                  <a:srgbClr val="FFFFFF"/>
                </a:highlight>
              </a:rPr>
              <a:t>Here our data comprises of 10,000 photons from  BATSE GRBs. Here are the plots of fitting constant and linear blocks. </a:t>
            </a:r>
          </a:p>
          <a:p>
            <a:pPr lvl="0">
              <a:spcBef>
                <a:spcPts val="0"/>
              </a:spcBef>
              <a:buNone/>
            </a:pPr>
            <a:r>
              <a:t/>
            </a:r>
            <a:endParaRPr>
              <a:solidFill>
                <a:schemeClr val="dk1"/>
              </a:solidFill>
              <a:highlight>
                <a:srgbClr val="FFFFFF"/>
              </a:highlight>
            </a:endParaRPr>
          </a:p>
          <a:p>
            <a:pPr lvl="0">
              <a:spcBef>
                <a:spcPts val="0"/>
              </a:spcBef>
              <a:buNone/>
            </a:pPr>
            <a:r>
              <a:rPr lang="en">
                <a:solidFill>
                  <a:schemeClr val="dk1"/>
                </a:solidFill>
                <a:highlight>
                  <a:srgbClr val="FFFFFF"/>
                </a:highlight>
              </a:rPr>
              <a:t>Time scale fixed.</a:t>
            </a:r>
          </a:p>
          <a:p>
            <a:pPr lvl="0">
              <a:spcBef>
                <a:spcPts val="0"/>
              </a:spcBef>
              <a:buNone/>
            </a:pPr>
            <a:r>
              <a:t/>
            </a:r>
            <a:endParaRPr>
              <a:solidFill>
                <a:schemeClr val="dk1"/>
              </a:solidFill>
              <a:highlight>
                <a:srgbClr val="FFFFFF"/>
              </a:highlight>
            </a:endParaRPr>
          </a:p>
          <a:p>
            <a:pPr lvl="0">
              <a:spcBef>
                <a:spcPts val="0"/>
              </a:spcBef>
              <a:buNone/>
            </a:pPr>
            <a:r>
              <a:rPr lang="en">
                <a:solidFill>
                  <a:schemeClr val="dk1"/>
                </a:solidFill>
                <a:highlight>
                  <a:srgbClr val="FFFFFF"/>
                </a:highlight>
              </a:rPr>
              <a:t>All three of these plots correspond to gamma ray burst trigger number 551</a:t>
            </a:r>
          </a:p>
          <a:p>
            <a:pPr lvl="0">
              <a:spcBef>
                <a:spcPts val="0"/>
              </a:spcBef>
              <a:buNone/>
            </a:pPr>
            <a:r>
              <a:t/>
            </a:r>
            <a:endParaRPr>
              <a:solidFill>
                <a:schemeClr val="dk1"/>
              </a:solidFill>
              <a:highlight>
                <a:srgbClr val="FFFFFF"/>
              </a:highlight>
            </a:endParaRPr>
          </a:p>
          <a:p>
            <a:pPr lvl="0">
              <a:spcBef>
                <a:spcPts val="0"/>
              </a:spcBef>
              <a:buNone/>
            </a:pPr>
            <a:r>
              <a:t/>
            </a:r>
            <a:endParaRPr>
              <a:solidFill>
                <a:schemeClr val="dk1"/>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BATSE - </a:t>
            </a:r>
            <a:r>
              <a:rPr lang="en" sz="900">
                <a:solidFill>
                  <a:schemeClr val="dk1"/>
                </a:solidFill>
                <a:highlight>
                  <a:srgbClr val="FFFFFF"/>
                </a:highlight>
              </a:rPr>
              <a:t>BATSE is an instrument that detects gamma-ray bursts by examining the count rates of each of the attached eight detectors. </a:t>
            </a:r>
            <a:r>
              <a:rPr lang="en">
                <a:solidFill>
                  <a:schemeClr val="dk1"/>
                </a:solidFill>
                <a:highlight>
                  <a:srgbClr val="FFFFFF"/>
                </a:highlight>
              </a:rPr>
              <a:t>Here our data comprises of 10,000 photons from  BATSE GRBs. Here are the plots of fitting constant and linear blocks.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BATSE - </a:t>
            </a:r>
            <a:r>
              <a:rPr lang="en" sz="900">
                <a:solidFill>
                  <a:schemeClr val="dk1"/>
                </a:solidFill>
                <a:highlight>
                  <a:srgbClr val="FFFFFF"/>
                </a:highlight>
              </a:rPr>
              <a:t>BATSE is an instrument that detects gamma-ray bursts by examining the count rates of each of the attached eight detectors. </a:t>
            </a:r>
            <a:r>
              <a:rPr lang="en">
                <a:solidFill>
                  <a:schemeClr val="dk1"/>
                </a:solidFill>
                <a:highlight>
                  <a:srgbClr val="FFFFFF"/>
                </a:highlight>
              </a:rPr>
              <a:t>Here our data comprises of 10,000 photons from  BATSE GRBs. Here are the plots of fitting constant and linear blocks.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200"/>
              </a:spcAft>
              <a:buNone/>
            </a:pPr>
            <a:r>
              <a:rPr lang="en" sz="1000">
                <a:solidFill>
                  <a:srgbClr val="333333"/>
                </a:solidFill>
              </a:rPr>
              <a:t>[Lu]</a:t>
            </a:r>
          </a:p>
          <a:p>
            <a:pPr lvl="0" rtl="0">
              <a:lnSpc>
                <a:spcPct val="115000"/>
              </a:lnSpc>
              <a:spcBef>
                <a:spcPts val="0"/>
              </a:spcBef>
              <a:spcAft>
                <a:spcPts val="200"/>
              </a:spcAft>
              <a:buNone/>
            </a:pPr>
            <a:r>
              <a:rPr lang="en" sz="1000">
                <a:solidFill>
                  <a:srgbClr val="333333"/>
                </a:solidFill>
              </a:rPr>
              <a:t>Now we’ll talk about the applications of the Bayesian Block algorithm to real-time analysis. In many cases, it is fine to analyze existing data, or data that has already been collected in the past. However, in other cases, researchers are interested in detecting activity in real time. For example, in astronomy a scientist may often observe a part of the sky which is a "blank field" where there is no object of obvious interest. The scientist may be interested in detecting a "transient", which is an object that was previously invisible and suddenly brightens, such as a supernova. Here on this slide is a picture of such a transient, a cosmic flash which was first detected by NASA’s Hubble telescope on February 26, 2006. It steadily rose in brightness for 100 days, and then dimmed back to oblivion after another 100 days.</a:t>
            </a:r>
          </a:p>
          <a:p>
            <a:pPr lvl="0" rtl="0">
              <a:lnSpc>
                <a:spcPct val="115000"/>
              </a:lnSpc>
              <a:spcBef>
                <a:spcPts val="0"/>
              </a:spcBef>
              <a:spcAft>
                <a:spcPts val="200"/>
              </a:spcAft>
              <a:buNone/>
            </a:pPr>
            <a:r>
              <a:t/>
            </a:r>
            <a:endParaRPr sz="1000">
              <a:solidFill>
                <a:srgbClr val="333333"/>
              </a:solidFill>
            </a:endParaRPr>
          </a:p>
          <a:p>
            <a:pPr lvl="0" rtl="0">
              <a:lnSpc>
                <a:spcPct val="115000"/>
              </a:lnSpc>
              <a:spcBef>
                <a:spcPts val="0"/>
              </a:spcBef>
              <a:spcAft>
                <a:spcPts val="200"/>
              </a:spcAft>
              <a:buNone/>
            </a:pPr>
            <a:r>
              <a:rPr lang="en" sz="1000">
                <a:solidFill>
                  <a:srgbClr val="333333"/>
                </a:solidFill>
              </a:rPr>
              <a:t>Image credit:</a:t>
            </a:r>
          </a:p>
          <a:p>
            <a:pPr lvl="0" rtl="0">
              <a:lnSpc>
                <a:spcPct val="115000"/>
              </a:lnSpc>
              <a:spcBef>
                <a:spcPts val="0"/>
              </a:spcBef>
              <a:spcAft>
                <a:spcPts val="200"/>
              </a:spcAft>
              <a:buNone/>
            </a:pPr>
            <a:r>
              <a:rPr lang="en" sz="1000">
                <a:solidFill>
                  <a:srgbClr val="333333"/>
                </a:solidFill>
              </a:rPr>
              <a:t>https://www.nasa.gov/mission_pages/hubble/science/hst_img_20090106.html</a:t>
            </a:r>
          </a:p>
          <a:p>
            <a:pPr lvl="0" rtl="0">
              <a:lnSpc>
                <a:spcPct val="115000"/>
              </a:lnSpc>
              <a:spcBef>
                <a:spcPts val="0"/>
              </a:spcBef>
              <a:spcAft>
                <a:spcPts val="200"/>
              </a:spcAft>
              <a:buNone/>
            </a:pPr>
            <a:r>
              <a:t/>
            </a:r>
            <a:endParaRPr sz="1000">
              <a:solidFill>
                <a:srgbClr val="333333"/>
              </a:solidFill>
            </a:endParaRPr>
          </a:p>
          <a:p>
            <a:pPr lvl="0" rtl="0">
              <a:lnSpc>
                <a:spcPct val="115000"/>
              </a:lnSpc>
              <a:spcBef>
                <a:spcPts val="0"/>
              </a:spcBef>
              <a:spcAft>
                <a:spcPts val="200"/>
              </a:spcAft>
              <a:buNone/>
            </a:pPr>
            <a:r>
              <a:rPr lang="en" sz="1000">
                <a:solidFill>
                  <a:srgbClr val="333333"/>
                </a:solidFill>
              </a:rPr>
              <a:t>Question for Dr. Scargle:</a:t>
            </a:r>
          </a:p>
          <a:p>
            <a:pPr lvl="0" rtl="0">
              <a:lnSpc>
                <a:spcPct val="115000"/>
              </a:lnSpc>
              <a:spcBef>
                <a:spcPts val="0"/>
              </a:spcBef>
              <a:spcAft>
                <a:spcPts val="200"/>
              </a:spcAft>
              <a:buNone/>
            </a:pPr>
            <a:r>
              <a:rPr lang="en" sz="1000">
                <a:solidFill>
                  <a:srgbClr val="333333"/>
                </a:solidFill>
              </a:rPr>
              <a:t>Can real-time detection enable researchers to devote more resources to investigating a certain event? (Confirm with Dr. Scargle; I vaguely remember something about turning a special telescope to a part of the sky when activity is detected in that part.)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57" name="Shape 4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[Lu]</a:t>
            </a:r>
          </a:p>
          <a:p>
            <a:pPr lvl="0">
              <a:spcBef>
                <a:spcPts val="0"/>
              </a:spcBef>
              <a:buNone/>
            </a:pPr>
            <a:r>
              <a:rPr lang="en"/>
              <a:t>The left picture is of a blank field, and for this we would expect only noise in our intensity data as shown in the left area of the plot below. When the transient appears, the signal might look something like the burst of intensity as shown in the middle of the plot.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200"/>
              </a:spcAft>
              <a:buNone/>
            </a:pPr>
            <a:r>
              <a:rPr lang="en" sz="1000">
                <a:solidFill>
                  <a:srgbClr val="333333"/>
                </a:solidFill>
              </a:rPr>
              <a:t>[Lu]</a:t>
            </a:r>
          </a:p>
          <a:p>
            <a:pPr lvl="0" rtl="0">
              <a:lnSpc>
                <a:spcPct val="115000"/>
              </a:lnSpc>
              <a:spcBef>
                <a:spcPts val="0"/>
              </a:spcBef>
              <a:spcAft>
                <a:spcPts val="200"/>
              </a:spcAft>
              <a:buClr>
                <a:schemeClr val="dk1"/>
              </a:buClr>
              <a:buSzPct val="110000"/>
              <a:buFont typeface="Arial"/>
              <a:buNone/>
            </a:pPr>
            <a:r>
              <a:rPr lang="en" sz="1000">
                <a:solidFill>
                  <a:srgbClr val="333333"/>
                </a:solidFill>
              </a:rPr>
              <a:t>The current method of detecting transients is by setting a threshold value. There is usually a low, but steady, incoming signal stream which is just noise. The idea is that when the incoming signal rises above the threshold, a transient detection is declared. The problem is that the threshold needs to be pre-set, and typically its value is determined based on some time-averaging of the data. One also needs to specify a window of time over which an average is drawn. The idea here is that we have a left window (the green one), and we have another window (the red one) that “slides” to the right whenever new data comes in. The average of the current sliding window is compared to the green window. So, since there are 2 parameters that need to be chosen, the threshold method can be quite sensitive. Some aspects of this problem can be avoided by adopting several different thresholds, but this can be problematic.</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200"/>
              </a:spcAft>
              <a:buClr>
                <a:schemeClr val="dk1"/>
              </a:buClr>
              <a:buSzPct val="110000"/>
              <a:buFont typeface="Arial"/>
              <a:buNone/>
            </a:pPr>
            <a:r>
              <a:rPr lang="en" sz="1000">
                <a:solidFill>
                  <a:srgbClr val="333333"/>
                </a:solidFill>
              </a:rPr>
              <a:t>[Lu]</a:t>
            </a:r>
          </a:p>
          <a:p>
            <a:pPr lvl="0" rtl="0">
              <a:lnSpc>
                <a:spcPct val="115000"/>
              </a:lnSpc>
              <a:spcBef>
                <a:spcPts val="0"/>
              </a:spcBef>
              <a:spcAft>
                <a:spcPts val="200"/>
              </a:spcAft>
              <a:buClr>
                <a:schemeClr val="dk1"/>
              </a:buClr>
              <a:buSzPct val="110000"/>
              <a:buFont typeface="Arial"/>
              <a:buNone/>
            </a:pPr>
            <a:r>
              <a:rPr lang="en" sz="1000">
                <a:solidFill>
                  <a:srgbClr val="333333"/>
                </a:solidFill>
              </a:rPr>
              <a:t>By contrast, the Bayesian Block algorithm does not rely on any pre-set threshold or pre-set window. This makes it ideal for transient detection. When every new data comes in, the algorithm would recompute it. If the algorithm determines that the intensity does not change a lot and best fit is still one constant block, no change point is detected. But if the algorithm determines the intensity change a lot and the best fit is a new block, then a change point is declared.</a:t>
            </a:r>
          </a:p>
          <a:p>
            <a:pPr lvl="0" rtl="0">
              <a:lnSpc>
                <a:spcPct val="115000"/>
              </a:lnSpc>
              <a:spcBef>
                <a:spcPts val="0"/>
              </a:spcBef>
              <a:spcAft>
                <a:spcPts val="200"/>
              </a:spcAft>
              <a:buClr>
                <a:schemeClr val="dk1"/>
              </a:buClr>
              <a:buSzPct val="110000"/>
              <a:buFont typeface="Arial"/>
              <a:buNone/>
            </a:pPr>
            <a:r>
              <a:rPr lang="en" sz="1000">
                <a:solidFill>
                  <a:srgbClr val="333333"/>
                </a:solidFill>
              </a:rPr>
              <a:t>So here on this slide,the green line: the first block, is the best fit block for the background noise.At around the 5th second, algo finds the intensity had shifted, and the red line is the best guess for the second block, it’s a linear block.</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222222"/>
                </a:solidFill>
              </a:rPr>
              <a:t>[Jiaxing]</a:t>
            </a:r>
          </a:p>
          <a:p>
            <a:pPr lvl="0" rtl="0">
              <a:lnSpc>
                <a:spcPct val="115000"/>
              </a:lnSpc>
              <a:spcBef>
                <a:spcPts val="0"/>
              </a:spcBef>
              <a:buNone/>
            </a:pPr>
            <a:r>
              <a:rPr lang="en" sz="1000">
                <a:solidFill>
                  <a:srgbClr val="222222"/>
                </a:solidFill>
              </a:rPr>
              <a:t>So, theoretically that the Bayesian Block algorithm is ideal for transient detection. But is it really better in practice compared to thresholding? Our goal is to find out. In order to compare the two, we needed ways to measure how effective each method was. For data where we know the true changepoint, we have two metrics: accuracy and reaction time. Accuracy would be how close the estimated changepoint to the true changepoint is. So for example, in the plot here, the accuracy is very good since the two blocks separated right where the dashed line, the true changepoint, is. Then, the second metric, reaction time, would be the distance from the trigger point which the algorithm been warned that a change had taken place to the true changepoint. So here, it would be the distance from the dashed line to the purple line. Another thing we need to clarify here is when we measuring the “distance”, we’ll not adopt time period as our units, but use the number of points that occurred in between. Because the frequency of points can vary widely for different datasets, e.g. for one dataset, a point can come approximately every 2 seconds, while for another, it could be every few milliseconds. </a:t>
            </a:r>
          </a:p>
          <a:p>
            <a:pPr lvl="0" rtl="0">
              <a:lnSpc>
                <a:spcPct val="115000"/>
              </a:lnSpc>
              <a:spcBef>
                <a:spcPts val="0"/>
              </a:spcBef>
              <a:buNone/>
            </a:pPr>
            <a:r>
              <a:t/>
            </a:r>
            <a:endParaRPr sz="1000">
              <a:solidFill>
                <a:srgbClr val="222222"/>
              </a:solidFill>
            </a:endParaRPr>
          </a:p>
          <a:p>
            <a:pPr lvl="0" rtl="0">
              <a:lnSpc>
                <a:spcPct val="115000"/>
              </a:lnSpc>
              <a:spcBef>
                <a:spcPts val="0"/>
              </a:spcBef>
              <a:buNone/>
            </a:pPr>
            <a:r>
              <a:rPr lang="en" sz="1000">
                <a:solidFill>
                  <a:srgbClr val="222222"/>
                </a:solidFill>
              </a:rPr>
              <a:t> </a:t>
            </a:r>
          </a:p>
          <a:p>
            <a:pPr lvl="0" rtl="0">
              <a:lnSpc>
                <a:spcPct val="115000"/>
              </a:lnSpc>
              <a:spcBef>
                <a:spcPts val="0"/>
              </a:spcBef>
              <a:buNone/>
            </a:pPr>
            <a:r>
              <a:rPr lang="en" sz="1000">
                <a:solidFill>
                  <a:srgbClr val="222222"/>
                </a:solidFill>
              </a:rPr>
              <a:t>We compare the Bayesian block and thresholding algorithms from two constant blocks. First, we illustrate the definition.</a:t>
            </a:r>
          </a:p>
          <a:p>
            <a:pPr lvl="0" rtl="0">
              <a:lnSpc>
                <a:spcPct val="115000"/>
              </a:lnSpc>
              <a:spcBef>
                <a:spcPts val="0"/>
              </a:spcBef>
              <a:buNone/>
            </a:pPr>
            <a:r>
              <a:t/>
            </a:r>
            <a:endParaRPr sz="1000">
              <a:solidFill>
                <a:srgbClr val="222222"/>
              </a:solidFill>
            </a:endParaRPr>
          </a:p>
          <a:p>
            <a:pPr lvl="0" rtl="0">
              <a:lnSpc>
                <a:spcPct val="115000"/>
              </a:lnSpc>
              <a:spcBef>
                <a:spcPts val="0"/>
              </a:spcBef>
              <a:buNone/>
            </a:pPr>
            <a:r>
              <a:rPr lang="en" sz="1000">
                <a:solidFill>
                  <a:srgbClr val="222222"/>
                </a:solidFill>
              </a:rPr>
              <a:t>True CP is the true changepoint as specified in our simulated data.</a:t>
            </a:r>
          </a:p>
          <a:p>
            <a:pPr lvl="0" rtl="0">
              <a:lnSpc>
                <a:spcPct val="115000"/>
              </a:lnSpc>
              <a:spcBef>
                <a:spcPts val="0"/>
              </a:spcBef>
              <a:buNone/>
            </a:pPr>
            <a:r>
              <a:rPr lang="en" sz="1000">
                <a:solidFill>
                  <a:srgbClr val="222222"/>
                </a:solidFill>
              </a:rPr>
              <a:t>Detected CP</a:t>
            </a:r>
            <a:r>
              <a:rPr b="1" lang="en" sz="1000">
                <a:solidFill>
                  <a:srgbClr val="222222"/>
                </a:solidFill>
              </a:rPr>
              <a:t> </a:t>
            </a:r>
            <a:r>
              <a:rPr lang="en" sz="1000">
                <a:solidFill>
                  <a:srgbClr val="222222"/>
                </a:solidFill>
              </a:rPr>
              <a:t>is the algorithm's best guess on where the changepoint is.</a:t>
            </a:r>
          </a:p>
          <a:p>
            <a:pPr lvl="0" rtl="0">
              <a:lnSpc>
                <a:spcPct val="115000"/>
              </a:lnSpc>
              <a:spcBef>
                <a:spcPts val="0"/>
              </a:spcBef>
              <a:buNone/>
            </a:pPr>
            <a:r>
              <a:rPr lang="en" sz="1000">
                <a:solidFill>
                  <a:srgbClr val="222222"/>
                </a:solidFill>
              </a:rPr>
              <a:t>TriggerPoint is the point at which the algorithm detected that a changepoint had taken place.</a:t>
            </a:r>
          </a:p>
          <a:p>
            <a:pPr lvl="0" rtl="0">
              <a:lnSpc>
                <a:spcPct val="115000"/>
              </a:lnSpc>
              <a:spcBef>
                <a:spcPts val="0"/>
              </a:spcBef>
              <a:buNone/>
            </a:pPr>
            <a:r>
              <a:t/>
            </a:r>
            <a:endParaRPr sz="1000">
              <a:solidFill>
                <a:srgbClr val="222222"/>
              </a:solidFill>
            </a:endParaRPr>
          </a:p>
          <a:p>
            <a:pPr lvl="0" rtl="0">
              <a:lnSpc>
                <a:spcPct val="115000"/>
              </a:lnSpc>
              <a:spcBef>
                <a:spcPts val="0"/>
              </a:spcBef>
              <a:buClr>
                <a:schemeClr val="dk1"/>
              </a:buClr>
              <a:buSzPct val="110000"/>
              <a:buFont typeface="Arial"/>
              <a:buNone/>
            </a:pPr>
            <a:r>
              <a:rPr lang="en" sz="1000">
                <a:solidFill>
                  <a:srgbClr val="222222"/>
                </a:solidFill>
              </a:rPr>
              <a:t>In this case, Thresholding is detecting the changepoint sooner (at 278 vs 302). However as you can imagine, changing the value of c (to a higher or lower number) for the thresholding algorithm will make it perform very differently.</a:t>
            </a:r>
          </a:p>
          <a:p>
            <a:pPr lvl="0">
              <a:spcBef>
                <a:spcPts val="0"/>
              </a:spcBef>
              <a:buNone/>
            </a:pPr>
            <a:r>
              <a:t/>
            </a:r>
            <a:endParaRPr sz="10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Now, we have the metrics, but how about the parameters? </a:t>
            </a:r>
          </a:p>
          <a:p>
            <a:pPr lvl="0">
              <a:spcBef>
                <a:spcPts val="0"/>
              </a:spcBef>
              <a:buNone/>
            </a:pPr>
            <a:r>
              <a:rPr lang="en"/>
              <a:t>Well, here is the procedure of how we constructed the comparison.</a:t>
            </a:r>
          </a:p>
          <a:p>
            <a:pPr lvl="0">
              <a:spcBef>
                <a:spcPts val="0"/>
              </a:spcBef>
              <a:buNone/>
            </a:pPr>
            <a:r>
              <a:rPr lang="en"/>
              <a:t>F</a:t>
            </a:r>
            <a:r>
              <a:rPr lang="en"/>
              <a:t>or accuracy we defined it as ...</a:t>
            </a:r>
          </a:p>
          <a:p>
            <a:pPr lvl="0">
              <a:spcBef>
                <a:spcPts val="0"/>
              </a:spcBef>
              <a:buNone/>
            </a:pPr>
            <a:r>
              <a:rPr lang="en"/>
              <a:t>Same pattern: for example all from lower density suddenly change to a higher density (over about 2 times higher)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[Stef]</a:t>
            </a:r>
          </a:p>
          <a:p>
            <a:pPr lvl="0" rtl="0">
              <a:spcBef>
                <a:spcPts val="0"/>
              </a:spcBef>
              <a:buNone/>
            </a:pPr>
            <a:r>
              <a:rPr lang="en"/>
              <a:t>To go into more detail about how the BB algorithm performs differently from thresholding, we’d like to share some results we got with simulated data </a:t>
            </a:r>
            <a:r>
              <a:rPr lang="en">
                <a:solidFill>
                  <a:schemeClr val="dk1"/>
                </a:solidFill>
              </a:rPr>
              <a:t>that had two constant blocks. We </a:t>
            </a:r>
            <a:r>
              <a:rPr lang="en"/>
              <a:t>preset the intensity function from y=50 change to y=100 at time of 5sec. For this specific simulated data, we know that the real change begins at the 247th point. Here, the Bayesian Block algorithm will correctly detect the change when the c value is equal to or bigger than 10. Before 10, the algorithm is too sensitive and incorrectly detects a changepoint in the noise. After 10, even the algorithm can “correctly” detect the change but the “reaction time” is longer as c goes bigger. So, ideally the best c is 10. (That is the smallest value of c when detected change point do not change)</a:t>
            </a:r>
          </a:p>
          <a:p>
            <a:pPr lvl="0" rtl="0">
              <a:spcBef>
                <a:spcPts val="0"/>
              </a:spcBef>
              <a:buNone/>
            </a:pPr>
            <a:r>
              <a:rPr lang="en"/>
              <a:t>With this best c value, the BB algorithm report trigger happens at 302, detected change point assumed to be 234.</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36" name="Shape 5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[Stef]</a:t>
            </a:r>
          </a:p>
          <a:p>
            <a:pPr lvl="0">
              <a:spcBef>
                <a:spcPts val="0"/>
              </a:spcBef>
              <a:buClr>
                <a:schemeClr val="dk1"/>
              </a:buClr>
              <a:buSzPct val="100000"/>
              <a:buFont typeface="Arial"/>
              <a:buNone/>
            </a:pPr>
            <a:r>
              <a:rPr lang="en">
                <a:solidFill>
                  <a:schemeClr val="dk1"/>
                </a:solidFill>
              </a:rPr>
              <a:t>Here is the same example, but with thresholding algorithm.  Mark: the c in thresholding algorithm is different than the c in BB algorithm. It’s a decimal number which representing a percentage. As the plot showing here, when c set to be 0.4 or 0.5, the algorithm will do a good job. Before 0.4 the system will falsely report changes, and after 0.6 the system will detect nothing.</a:t>
            </a:r>
          </a:p>
          <a:p>
            <a:pPr lvl="0">
              <a:spcBef>
                <a:spcPts val="0"/>
              </a:spcBef>
              <a:buClr>
                <a:schemeClr val="dk1"/>
              </a:buClr>
              <a:buSzPct val="100000"/>
              <a:buFont typeface="Arial"/>
              <a:buNone/>
            </a:pPr>
            <a:r>
              <a:rPr lang="en">
                <a:solidFill>
                  <a:schemeClr val="dk1"/>
                </a:solidFill>
              </a:rPr>
              <a:t>To compare with BB. When preset c to be 0.5, the thresholding algorithm would report trigger happens at 278 and assuming change point is 228. </a:t>
            </a:r>
          </a:p>
          <a:p>
            <a:pPr lvl="0">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45" name="Shape 5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[Fangzhou]</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sz="1200">
                <a:solidFill>
                  <a:srgbClr val="292929"/>
                </a:solidFill>
                <a:latin typeface="Times New Roman"/>
                <a:ea typeface="Times New Roman"/>
                <a:cs typeface="Times New Roman"/>
                <a:sym typeface="Times New Roman"/>
              </a:rPr>
              <a:t>This dataset describe </a:t>
            </a:r>
            <a:r>
              <a:rPr lang="en" sz="1200">
                <a:solidFill>
                  <a:schemeClr val="dk1"/>
                </a:solidFill>
              </a:rPr>
              <a:t>United Airlines, Inc. (UAL) daily historical volumes </a:t>
            </a:r>
          </a:p>
          <a:p>
            <a:pPr lvl="0" rtl="0">
              <a:lnSpc>
                <a:spcPct val="115000"/>
              </a:lnSpc>
              <a:spcBef>
                <a:spcPts val="0"/>
              </a:spcBef>
              <a:buNone/>
            </a:pPr>
            <a:r>
              <a:rPr lang="en" sz="1200">
                <a:solidFill>
                  <a:srgbClr val="292929"/>
                </a:solidFill>
                <a:latin typeface="Times New Roman"/>
                <a:ea typeface="Times New Roman"/>
                <a:cs typeface="Times New Roman"/>
                <a:sym typeface="Times New Roman"/>
              </a:rPr>
              <a:t>April 10, Dr Dao was on his way home to Louisville from Chicago. And he was ordered off the plane to make room for United Airline staff. But when he refused, he was dragged off. This cause him to lose 2 teeth, and receiving a broken nose and a concussion. Of course, it’s a pretty bad publicity. And make UA stock become aggresive and high in portfolio risk. So share holder want to sell what they have and meanwhile, some agency bought it at low price. This is why the daily volume went up.</a:t>
            </a:r>
          </a:p>
          <a:p>
            <a:pPr lvl="0" rtl="0">
              <a:lnSpc>
                <a:spcPct val="115000"/>
              </a:lnSpc>
              <a:spcBef>
                <a:spcPts val="0"/>
              </a:spcBef>
              <a:buNone/>
            </a:pPr>
            <a:r>
              <a:rPr lang="en" sz="1200">
                <a:solidFill>
                  <a:srgbClr val="292929"/>
                </a:solidFill>
                <a:latin typeface="Times New Roman"/>
                <a:ea typeface="Times New Roman"/>
                <a:cs typeface="Times New Roman"/>
                <a:sym typeface="Times New Roman"/>
              </a:rPr>
              <a:t>As We know the fact, we konw there is real change point occurs. we want to apply the BB algo to it and see the performance.</a:t>
            </a:r>
          </a:p>
          <a:p>
            <a:pPr lvl="0" rtl="0">
              <a:lnSpc>
                <a:spcPct val="115000"/>
              </a:lnSpc>
              <a:spcBef>
                <a:spcPts val="0"/>
              </a:spcBef>
              <a:buNone/>
            </a:pPr>
            <a:r>
              <a:rPr lang="en" sz="900">
                <a:solidFill>
                  <a:srgbClr val="454545"/>
                </a:solidFill>
              </a:rPr>
              <a:t>Data is from 10/20/2016 to May 15 2017</a:t>
            </a:r>
          </a:p>
          <a:p>
            <a:pPr lvl="0" rtl="0">
              <a:lnSpc>
                <a:spcPct val="115000"/>
              </a:lnSpc>
              <a:spcBef>
                <a:spcPts val="0"/>
              </a:spcBef>
              <a:buNone/>
            </a:pPr>
            <a:r>
              <a:rPr lang="en" sz="1200">
                <a:solidFill>
                  <a:srgbClr val="292929"/>
                </a:solidFill>
                <a:latin typeface="Times New Roman"/>
                <a:ea typeface="Times New Roman"/>
                <a:cs typeface="Times New Roman"/>
                <a:sym typeface="Times New Roman"/>
              </a:rPr>
              <a:t>At previous days, the volume do not  show a lot flatuation..as ua is a steady and growing company</a:t>
            </a:r>
          </a:p>
          <a:p>
            <a:pPr lvl="0" rtl="0">
              <a:lnSpc>
                <a:spcPct val="115000"/>
              </a:lnSpc>
              <a:spcBef>
                <a:spcPts val="0"/>
              </a:spcBef>
              <a:buNone/>
            </a:pPr>
            <a:r>
              <a:rPr lang="en" sz="1200">
                <a:solidFill>
                  <a:srgbClr val="292929"/>
                </a:solidFill>
                <a:latin typeface="Times New Roman"/>
                <a:ea typeface="Times New Roman"/>
                <a:cs typeface="Times New Roman"/>
                <a:sym typeface="Times New Roman"/>
              </a:rPr>
              <a:t>And the orange dot line is April 10</a:t>
            </a:r>
          </a:p>
          <a:p>
            <a:pPr lvl="0" rtl="0">
              <a:lnSpc>
                <a:spcPct val="115000"/>
              </a:lnSpc>
              <a:spcBef>
                <a:spcPts val="0"/>
              </a:spcBef>
              <a:buNone/>
            </a:pPr>
            <a:r>
              <a:rPr lang="en" sz="1200">
                <a:solidFill>
                  <a:srgbClr val="292929"/>
                </a:solidFill>
                <a:latin typeface="Times New Roman"/>
                <a:ea typeface="Times New Roman"/>
                <a:cs typeface="Times New Roman"/>
                <a:sym typeface="Times New Roman"/>
              </a:rPr>
              <a:t>And we can see big jump here, BB algo detect the change point and regard the data after Arpril 10 as a new block.</a:t>
            </a:r>
          </a:p>
          <a:p>
            <a:pPr lvl="0" rtl="0">
              <a:lnSpc>
                <a:spcPct val="115000"/>
              </a:lnSpc>
              <a:spcBef>
                <a:spcPts val="0"/>
              </a:spcBef>
              <a:buClr>
                <a:schemeClr val="dk1"/>
              </a:buClr>
              <a:buSzPct val="91666"/>
              <a:buFont typeface="Arial"/>
              <a:buNone/>
            </a:pPr>
            <a:r>
              <a:rPr lang="en" sz="1200">
                <a:solidFill>
                  <a:srgbClr val="292929"/>
                </a:solidFill>
                <a:latin typeface="Times New Roman"/>
                <a:ea typeface="Times New Roman"/>
                <a:cs typeface="Times New Roman"/>
                <a:sym typeface="Times New Roman"/>
              </a:rPr>
              <a:t>So we can apply this to  real stock market to detect peaks and troughs </a:t>
            </a:r>
          </a:p>
          <a:p>
            <a:pPr lvl="0">
              <a:spcBef>
                <a:spcPts val="0"/>
              </a:spcBef>
              <a:buNone/>
            </a:pPr>
            <a:r>
              <a:t/>
            </a:r>
            <a:endParaRPr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 sz="1200">
                <a:solidFill>
                  <a:srgbClr val="222222"/>
                </a:solidFill>
              </a:rPr>
              <a:t>The data is from one UC Berkeley study, the Synchronized Brainwave Recordings with an Audio-Visual Stimulus. The researcher showed some videos to a group of students and record student's brain activities. The plot here shows the brainwave signal frequency for one of the students. At first, the braiwave signal frequency remained flat at a low level. Then the student became interested in the stimulus, and brain activity increased linearly. The Bayesian Block algorithm can capture that linear change.  </a:t>
            </a:r>
          </a:p>
          <a:p>
            <a:pPr lvl="0">
              <a:spcBef>
                <a:spcPts val="0"/>
              </a:spcBef>
              <a:buClr>
                <a:schemeClr val="dk1"/>
              </a:buClr>
              <a:buSzPct val="91666"/>
              <a:buFont typeface="Arial"/>
              <a:buNone/>
            </a:pPr>
            <a:r>
              <a:t/>
            </a:r>
            <a:endParaRPr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8" name="Shape 568"/>
        <p:cNvGrpSpPr/>
        <p:nvPr/>
      </p:nvGrpSpPr>
      <p:grpSpPr>
        <a:xfrm>
          <a:off x="0" y="0"/>
          <a:ext cx="0" cy="0"/>
          <a:chOff x="0" y="0"/>
          <a:chExt cx="0" cy="0"/>
        </a:xfrm>
      </p:grpSpPr>
      <p:sp>
        <p:nvSpPr>
          <p:cNvPr id="569" name="Shape 569"/>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70" name="Shape 57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69850" lvl="0" marL="0" rtl="0">
              <a:lnSpc>
                <a:spcPct val="115000"/>
              </a:lnSpc>
              <a:spcBef>
                <a:spcPts val="0"/>
              </a:spcBef>
              <a:buClr>
                <a:schemeClr val="dk1"/>
              </a:buClr>
              <a:buSzPct val="122222"/>
              <a:buFont typeface="Arial"/>
              <a:buNone/>
            </a:pPr>
            <a:r>
              <a:rPr lang="en" sz="900">
                <a:solidFill>
                  <a:srgbClr val="454545"/>
                </a:solidFill>
              </a:rPr>
              <a:t>From the previous slides, we know that the intensity  increases dramatically when a gamma ray burst signal is detected. </a:t>
            </a:r>
          </a:p>
          <a:p>
            <a:pPr indent="-69850" lvl="0" marL="0" rtl="0">
              <a:lnSpc>
                <a:spcPct val="115000"/>
              </a:lnSpc>
              <a:spcBef>
                <a:spcPts val="0"/>
              </a:spcBef>
              <a:buClr>
                <a:schemeClr val="dk1"/>
              </a:buClr>
              <a:buSzPct val="122222"/>
              <a:buFont typeface="Arial"/>
              <a:buNone/>
            </a:pPr>
            <a:r>
              <a:rPr lang="en" sz="900">
                <a:solidFill>
                  <a:srgbClr val="454545"/>
                </a:solidFill>
              </a:rPr>
              <a:t>We can see the green line here, the BB algorithm detecting the noise as one constant block.</a:t>
            </a:r>
          </a:p>
          <a:p>
            <a:pPr indent="-69850" lvl="0" marL="0" rtl="0">
              <a:lnSpc>
                <a:spcPct val="115000"/>
              </a:lnSpc>
              <a:spcBef>
                <a:spcPts val="0"/>
              </a:spcBef>
              <a:buClr>
                <a:schemeClr val="dk1"/>
              </a:buClr>
              <a:buSzPct val="122222"/>
              <a:buFont typeface="Arial"/>
              <a:buNone/>
            </a:pPr>
            <a:r>
              <a:rPr lang="en" sz="900">
                <a:solidFill>
                  <a:srgbClr val="454545"/>
                </a:solidFill>
              </a:rPr>
              <a:t>Then once the first intensity peak occurs, at around the 4th decisecond here, the BB algorithm determines that the optimal partition would have the new data in a new block.</a:t>
            </a:r>
          </a:p>
          <a:p>
            <a:pPr indent="-69850" lvl="0" marL="0" rtl="0">
              <a:lnSpc>
                <a:spcPct val="115000"/>
              </a:lnSpc>
              <a:spcBef>
                <a:spcPts val="0"/>
              </a:spcBef>
              <a:buClr>
                <a:schemeClr val="dk1"/>
              </a:buClr>
              <a:buSzPct val="122222"/>
              <a:buFont typeface="Arial"/>
              <a:buNone/>
            </a:pPr>
            <a:r>
              <a:rPr lang="en" sz="900">
                <a:solidFill>
                  <a:srgbClr val="454545"/>
                </a:solidFill>
              </a:rPr>
              <a:t>And we can see the red line here, the second block is a linear block.</a:t>
            </a:r>
          </a:p>
          <a:p>
            <a:pPr indent="3016250" lvl="0" rtl="0">
              <a:lnSpc>
                <a:spcPct val="115000"/>
              </a:lnSpc>
              <a:spcBef>
                <a:spcPts val="0"/>
              </a:spcBef>
              <a:buClr>
                <a:schemeClr val="dk1"/>
              </a:buClr>
              <a:buSzPct val="122222"/>
              <a:buFont typeface="Arial"/>
              <a:buNone/>
            </a:pPr>
            <a:r>
              <a:t/>
            </a:r>
            <a:endParaRPr sz="900">
              <a:solidFill>
                <a:srgbClr val="454545"/>
              </a:solidFill>
            </a:endParaRPr>
          </a:p>
          <a:p>
            <a:pPr indent="-69850" lvl="0" marL="0" rtl="0">
              <a:lnSpc>
                <a:spcPct val="115000"/>
              </a:lnSpc>
              <a:spcBef>
                <a:spcPts val="0"/>
              </a:spcBef>
              <a:buClr>
                <a:schemeClr val="dk1"/>
              </a:buClr>
              <a:buSzPct val="122222"/>
              <a:buFont typeface="Arial"/>
              <a:buNone/>
            </a:pPr>
            <a:r>
              <a:rPr lang="en" sz="900">
                <a:solidFill>
                  <a:srgbClr val="454545"/>
                </a:solidFill>
              </a:rPr>
              <a:t>That’s all of our presentation, thank you for your listening!</a:t>
            </a:r>
          </a:p>
          <a:p>
            <a:pPr lvl="0" rtl="0">
              <a:lnSpc>
                <a:spcPct val="115000"/>
              </a:lnSpc>
              <a:spcBef>
                <a:spcPts val="0"/>
              </a:spcBef>
              <a:buClr>
                <a:schemeClr val="dk1"/>
              </a:buClr>
              <a:buSzPct val="122222"/>
              <a:buFont typeface="Arial"/>
              <a:buNone/>
            </a:pPr>
            <a:r>
              <a:t/>
            </a:r>
            <a:endParaRPr sz="900">
              <a:solidFill>
                <a:srgbClr val="454545"/>
              </a:solidFill>
            </a:endParaRPr>
          </a:p>
          <a:p>
            <a:pPr lvl="0" rtl="0">
              <a:lnSpc>
                <a:spcPct val="115000"/>
              </a:lnSpc>
              <a:spcBef>
                <a:spcPts val="0"/>
              </a:spcBef>
              <a:buClr>
                <a:schemeClr val="dk1"/>
              </a:buClr>
              <a:buSzPct val="122222"/>
              <a:buFont typeface="Arial"/>
              <a:buNone/>
            </a:pPr>
            <a:r>
              <a:t/>
            </a:r>
            <a:endParaRPr sz="900">
              <a:solidFill>
                <a:srgbClr val="454545"/>
              </a:solidFill>
            </a:endParaRPr>
          </a:p>
          <a:p>
            <a:pPr lvl="0">
              <a:spcBef>
                <a:spcPts val="0"/>
              </a:spcBef>
              <a:buClr>
                <a:schemeClr val="dk1"/>
              </a:buClr>
              <a:buSzPct val="1000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general definition for intensity is number of events per time unit. In traffic flow, it means the number</a:t>
            </a:r>
            <a:r>
              <a:rPr lang="en">
                <a:solidFill>
                  <a:schemeClr val="dk1"/>
                </a:solidFill>
              </a:rPr>
              <a:t> of car arrivals per time unit. We can visualize intensity by those pictures. All of the three graphs in here shows us the intensity of cars are changing throughout the day with different illustrations.  From the binned traffic plot below we can see around in the morning and afternoon rush hours, the intensity of the traffic flow is large since the vehicle count per 15 min is really high. During the non peak hours, the intensity is pretty low.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Stef. has showed in the previous slides, we know that the parameters (c in BB, p,w in Threshold) has significant effect on the result. So, how well the parameters will The result is suggesting that, when the experimenter has no knowledge about the datasets, run BB algorithm will has 96% chance to well locate the true change point. Whereas by running Threshold algorithm, only has 34.5% chance to locate the real change point. So, BB algorithm more robust than Threshold.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618" name="Shape 6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627" name="Shape 6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[Jiaxing]</a:t>
            </a:r>
          </a:p>
          <a:p>
            <a:pPr lvl="0">
              <a:spcBef>
                <a:spcPts val="0"/>
              </a:spcBef>
              <a:buNone/>
            </a:pPr>
            <a:r>
              <a:rPr lang="en"/>
              <a:t>For now, we’d like to share some results we got with simulated data </a:t>
            </a:r>
            <a:r>
              <a:rPr lang="en">
                <a:solidFill>
                  <a:schemeClr val="dk1"/>
                </a:solidFill>
              </a:rPr>
              <a:t>that had two constant blocks. We </a:t>
            </a:r>
            <a:r>
              <a:rPr lang="en"/>
              <a:t>preset the</a:t>
            </a:r>
            <a:r>
              <a:rPr lang="en"/>
              <a:t> intensity function from y=50 change to y=100 at time of 5sec. For this specific simulated data, we know that the real change happens by adding the 247th point in.</a:t>
            </a:r>
          </a:p>
          <a:p>
            <a:pPr lvl="0">
              <a:spcBef>
                <a:spcPts val="0"/>
              </a:spcBef>
              <a:buNone/>
            </a:pPr>
            <a:r>
              <a:rPr lang="en"/>
              <a:t>Here, the Bayesian Block algorithm will correctly response the change when setting the c value bigger than 10. Before 10 the algorithm seems too sensitive and keep reporting something that “suspicious”. After 10, even the algorithm can “correctly” response the change but the “reaction time” is longer as c goes bigger. So, ideally the best c is 10. (That is the smallest value of c when detected change point do not change)</a:t>
            </a:r>
          </a:p>
          <a:p>
            <a:pPr lvl="0">
              <a:spcBef>
                <a:spcPts val="0"/>
              </a:spcBef>
              <a:buNone/>
            </a:pPr>
            <a:r>
              <a:rPr lang="en"/>
              <a:t>With this best c value, the BB algorithm report trigger happens at 302, detected change point assumed to be 234.</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636" name="Shape 6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8" name="Shape 658"/>
        <p:cNvGrpSpPr/>
        <p:nvPr/>
      </p:nvGrpSpPr>
      <p:grpSpPr>
        <a:xfrm>
          <a:off x="0" y="0"/>
          <a:ext cx="0" cy="0"/>
          <a:chOff x="0" y="0"/>
          <a:chExt cx="0" cy="0"/>
        </a:xfrm>
      </p:grpSpPr>
      <p:sp>
        <p:nvSpPr>
          <p:cNvPr id="659" name="Shape 659"/>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660" name="Shape 6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Should we evaluate those two metrics numerically? How to handle negative values?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what are blocks and changepoint? Blocks are partitions of data with similar intensities. Taken the graph from last slide,  the data was grouped into three different  blocks and </a:t>
            </a:r>
            <a:r>
              <a:rPr lang="en"/>
              <a:t>the data in </a:t>
            </a:r>
            <a:r>
              <a:rPr lang="en"/>
              <a:t>each block has similar intensities. </a:t>
            </a:r>
          </a:p>
          <a:p>
            <a:pPr lvl="0">
              <a:spcBef>
                <a:spcPts val="0"/>
              </a:spcBef>
              <a:buNone/>
            </a:pPr>
            <a:r>
              <a:rPr lang="en"/>
              <a:t>And the changepoint are the point of time btw two blocks.  On the graph, the changepoint occurs  little bit before 9 am thats when the rush hour ends and another changepoint occurs about 4pm thats the evening rush hour start. </a:t>
            </a:r>
          </a:p>
          <a:p>
            <a:pPr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p:spPr>
      </p:sp>
      <p:sp>
        <p:nvSpPr>
          <p:cNvPr id="674" name="Shape 6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b="1" lang="en" sz="1200">
                <a:solidFill>
                  <a:schemeClr val="dk1"/>
                </a:solidFill>
              </a:rPr>
              <a:t>1</a:t>
            </a:r>
            <a:r>
              <a:rPr lang="en" sz="1200">
                <a:solidFill>
                  <a:schemeClr val="dk1"/>
                </a:solidFill>
              </a:rPr>
              <a:t>. Let’s take a look at the pic on the left side, we can see that the whole-time interval has been separated into 3 blocks and each block is associated with different intensity. The intensity of the first block is around 200. As Linjun mentioned before, the #observations in a particular block follows the property of Poisson distribution. So, given a block and intensity, we are able to calculate the likelihood of observing the current data inside that block. This lead us to the notation of cost function</a:t>
            </a:r>
          </a:p>
          <a:p>
            <a:pPr lvl="0">
              <a:spcBef>
                <a:spcPts val="0"/>
              </a:spcBef>
              <a:buNone/>
            </a:pPr>
            <a:r>
              <a:t/>
            </a:r>
            <a:endParaRPr sz="1000">
              <a:solidFill>
                <a:srgbClr val="333333"/>
              </a:solidFill>
              <a:highlight>
                <a:srgbClr val="F5F5F5"/>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b="1" lang="en" sz="1200">
                <a:solidFill>
                  <a:schemeClr val="dk1"/>
                </a:solidFill>
              </a:rPr>
              <a:t>2</a:t>
            </a:r>
            <a:r>
              <a:rPr lang="en" sz="1200">
                <a:solidFill>
                  <a:schemeClr val="dk1"/>
                </a:solidFill>
              </a:rPr>
              <a:t>. What is cost function? This is the general formula of Cost function. The L function is the likelihood of the current data and c is the penalty for each additional block</a:t>
            </a:r>
          </a:p>
          <a:p>
            <a:pPr lvl="0" rtl="0" algn="just">
              <a:lnSpc>
                <a:spcPct val="115000"/>
              </a:lnSpc>
              <a:spcBef>
                <a:spcPts val="0"/>
              </a:spcBef>
              <a:buClr>
                <a:schemeClr val="dk1"/>
              </a:buClr>
              <a:buSzPct val="91666"/>
              <a:buFont typeface="Arial"/>
              <a:buNone/>
            </a:pPr>
            <a:r>
              <a:rPr lang="en" sz="1200">
                <a:solidFill>
                  <a:schemeClr val="dk1"/>
                </a:solidFill>
              </a:rPr>
              <a:t> </a:t>
            </a:r>
          </a:p>
          <a:p>
            <a:pPr lvl="0" rtl="0" algn="just">
              <a:lnSpc>
                <a:spcPct val="115000"/>
              </a:lnSpc>
              <a:spcBef>
                <a:spcPts val="0"/>
              </a:spcBef>
              <a:buClr>
                <a:schemeClr val="dk1"/>
              </a:buClr>
              <a:buSzPct val="91666"/>
              <a:buFont typeface="Arial"/>
              <a:buNone/>
            </a:pPr>
            <a:r>
              <a:rPr lang="en" sz="1200">
                <a:solidFill>
                  <a:schemeClr val="dk1"/>
                </a:solidFill>
              </a:rPr>
              <a:t>So, the cost function is just the same as the likelihood of observing the current data. </a:t>
            </a:r>
            <a:r>
              <a:rPr b="1" lang="en" sz="1200">
                <a:solidFill>
                  <a:schemeClr val="dk1"/>
                </a:solidFill>
              </a:rPr>
              <a:t>It can be used as a measure of how well an intensity is fit to the data in a block.</a:t>
            </a:r>
            <a:r>
              <a:rPr lang="en" sz="1200">
                <a:solidFill>
                  <a:schemeClr val="dk1"/>
                </a:solidFill>
              </a:rPr>
              <a:t> It takes in different </a:t>
            </a:r>
            <a:r>
              <a:rPr b="1" lang="en" sz="1200">
                <a:solidFill>
                  <a:schemeClr val="dk1"/>
                </a:solidFill>
              </a:rPr>
              <a:t>candidate</a:t>
            </a:r>
            <a:r>
              <a:rPr lang="en" sz="1200">
                <a:solidFill>
                  <a:schemeClr val="dk1"/>
                </a:solidFill>
              </a:rPr>
              <a:t> intensities and outputs a cost value that summaries how likely the current data would occur under that particular </a:t>
            </a:r>
            <a:r>
              <a:rPr b="1" lang="en" sz="1200">
                <a:solidFill>
                  <a:schemeClr val="dk1"/>
                </a:solidFill>
              </a:rPr>
              <a:t>candidate</a:t>
            </a:r>
            <a:r>
              <a:rPr lang="en" sz="1200">
                <a:solidFill>
                  <a:schemeClr val="dk1"/>
                </a:solidFill>
              </a:rPr>
              <a:t> intensity. And the intensity that gives the highest block cost would be the most possible one that generate the observations. Now, let’s see an example that illustrating how to apply the cost function to select the best partition for a time interval</a:t>
            </a:r>
          </a:p>
          <a:p>
            <a:pPr lvl="0">
              <a:spcBef>
                <a:spcPts val="0"/>
              </a:spcBef>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b="1" lang="en" sz="1200">
                <a:solidFill>
                  <a:schemeClr val="dk1"/>
                </a:solidFill>
              </a:rPr>
              <a:t>3.</a:t>
            </a:r>
            <a:r>
              <a:rPr lang="en" sz="1200">
                <a:solidFill>
                  <a:schemeClr val="dk1"/>
                </a:solidFill>
              </a:rPr>
              <a:t> In this example, we observe 3 data points in a time interval. Then there would be four possible partitions to form the blocks. One way is to group the 3 data points as one whole block. Another way is to group the 1st data point as a block and the rest two as another block, etc. And notice that each block is associated with a block cost, which is calculated by the cost function. </a:t>
            </a:r>
          </a:p>
          <a:p>
            <a:pPr lvl="0">
              <a:spcBef>
                <a:spcPts val="0"/>
              </a:spcBef>
              <a:buClr>
                <a:schemeClr val="dk1"/>
              </a:buClr>
              <a:buSzPct val="91666"/>
              <a:buFont typeface="Arial"/>
              <a:buNone/>
            </a:pPr>
            <a:r>
              <a:rPr lang="en" sz="1200">
                <a:solidFill>
                  <a:schemeClr val="dk1"/>
                </a:solidFill>
              </a:rPr>
              <a:t> </a:t>
            </a:r>
          </a:p>
          <a:p>
            <a:pPr lvl="0">
              <a:spcBef>
                <a:spcPts val="0"/>
              </a:spcBef>
              <a:buClr>
                <a:schemeClr val="dk1"/>
              </a:buClr>
              <a:buSzPct val="91666"/>
              <a:buFont typeface="Arial"/>
              <a:buNone/>
            </a:pPr>
            <a:r>
              <a:rPr lang="en" sz="1200">
                <a:solidFill>
                  <a:schemeClr val="dk1"/>
                </a:solidFill>
              </a:rPr>
              <a:t>The cost of a partition is the sum of all block cost in that partition. For example, the total block cost of the 3rd partition is 5. In our example, among all the 4 possible partitions, we pick the one with the largest total block cost.</a:t>
            </a:r>
          </a:p>
          <a:p>
            <a:pPr lvl="0" rtl="0">
              <a:spcBef>
                <a:spcPts val="0"/>
              </a:spcBef>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827305"/>
            <a:ext cx="8520600" cy="2280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1" name="Shape 11"/>
          <p:cNvSpPr txBox="1"/>
          <p:nvPr>
            <p:ph idx="1" type="subTitle"/>
          </p:nvPr>
        </p:nvSpPr>
        <p:spPr>
          <a:xfrm>
            <a:off x="311700" y="3149027"/>
            <a:ext cx="8520600" cy="880799"/>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229027"/>
            <a:ext cx="8520600" cy="21819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46" name="Shape 46"/>
          <p:cNvSpPr txBox="1"/>
          <p:nvPr>
            <p:ph idx="1" type="body"/>
          </p:nvPr>
        </p:nvSpPr>
        <p:spPr>
          <a:xfrm>
            <a:off x="311700" y="3502472"/>
            <a:ext cx="8520600" cy="14451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47" name="Shape 47"/>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389833"/>
            <a:ext cx="8520600" cy="9354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5" name="Shape 15"/>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94472"/>
            <a:ext cx="8520600" cy="636300"/>
          </a:xfrm>
          <a:prstGeom prst="rect">
            <a:avLst/>
          </a:prstGeom>
        </p:spPr>
        <p:txBody>
          <a:bodyPr anchorCtr="0" anchor="t" bIns="91425" lIns="91425" rIns="91425" tIns="91425"/>
          <a:lstStyle>
            <a:lvl1pPr lvl="0" rtl="0">
              <a:spcBef>
                <a:spcPts val="0"/>
              </a:spcBef>
              <a:buClr>
                <a:srgbClr val="0070C0"/>
              </a:buClr>
              <a:defRPr>
                <a:solidFill>
                  <a:srgbClr val="0070C0"/>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 name="Shape 18"/>
          <p:cNvSpPr txBox="1"/>
          <p:nvPr>
            <p:ph idx="1" type="body"/>
          </p:nvPr>
        </p:nvSpPr>
        <p:spPr>
          <a:xfrm>
            <a:off x="311700" y="1280527"/>
            <a:ext cx="8520600" cy="37959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 name="Shape 19"/>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94472"/>
            <a:ext cx="8520600" cy="6363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 type="body"/>
          </p:nvPr>
        </p:nvSpPr>
        <p:spPr>
          <a:xfrm>
            <a:off x="311700" y="1280527"/>
            <a:ext cx="3999900" cy="3795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3" name="Shape 23"/>
          <p:cNvSpPr txBox="1"/>
          <p:nvPr>
            <p:ph idx="2" type="body"/>
          </p:nvPr>
        </p:nvSpPr>
        <p:spPr>
          <a:xfrm>
            <a:off x="4832400" y="1280527"/>
            <a:ext cx="3999900" cy="3795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4" name="Shape 24"/>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94472"/>
            <a:ext cx="8520600" cy="6363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 name="Shape 27"/>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617333"/>
            <a:ext cx="2808000" cy="839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30" name="Shape 30"/>
          <p:cNvSpPr txBox="1"/>
          <p:nvPr>
            <p:ph idx="1" type="body"/>
          </p:nvPr>
        </p:nvSpPr>
        <p:spPr>
          <a:xfrm>
            <a:off x="311700" y="1544000"/>
            <a:ext cx="2808000" cy="35328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1" name="Shape 31"/>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500166"/>
            <a:ext cx="6367800" cy="45453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34" name="Shape 34"/>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38"/>
            <a:ext cx="4572000" cy="57150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370194"/>
            <a:ext cx="4045200" cy="16470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38" name="Shape 38"/>
          <p:cNvSpPr txBox="1"/>
          <p:nvPr>
            <p:ph idx="1" type="subTitle"/>
          </p:nvPr>
        </p:nvSpPr>
        <p:spPr>
          <a:xfrm>
            <a:off x="265500" y="3114527"/>
            <a:ext cx="4045200" cy="1372199"/>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804527"/>
            <a:ext cx="3837000" cy="41058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0" name="Shape 40"/>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700638"/>
            <a:ext cx="5998800" cy="6723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43" name="Shape 43"/>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94472"/>
            <a:ext cx="8520600" cy="6363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280527"/>
            <a:ext cx="8520600" cy="37959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5181351"/>
            <a:ext cx="548700" cy="4374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gi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2.gif"/><Relationship Id="rId5" Type="http://schemas.openxmlformats.org/officeDocument/2006/relationships/image" Target="../media/image36.gif"/><Relationship Id="rId6" Type="http://schemas.openxmlformats.org/officeDocument/2006/relationships/image" Target="../media/image2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6.png"/><Relationship Id="rId4" Type="http://schemas.openxmlformats.org/officeDocument/2006/relationships/image" Target="../media/image7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gif"/><Relationship Id="rId4" Type="http://schemas.openxmlformats.org/officeDocument/2006/relationships/image" Target="../media/image35.png"/><Relationship Id="rId5"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gif"/><Relationship Id="rId4" Type="http://schemas.openxmlformats.org/officeDocument/2006/relationships/image" Target="../media/image35.pn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gif"/><Relationship Id="rId4" Type="http://schemas.openxmlformats.org/officeDocument/2006/relationships/image" Target="../media/image35.png"/><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gif"/><Relationship Id="rId4" Type="http://schemas.openxmlformats.org/officeDocument/2006/relationships/image" Target="../media/image41.gif"/><Relationship Id="rId5" Type="http://schemas.openxmlformats.org/officeDocument/2006/relationships/image" Target="../media/image4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5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6.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7.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3.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4.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8.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www.economagic.com/doeme.htm" TargetMode="External"/><Relationship Id="rId4" Type="http://schemas.openxmlformats.org/officeDocument/2006/relationships/hyperlink" Target="https://data.wprdc.org/terms-of-use?came_from=%2Fdataset%2Fallegheny-county-traffic-coun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0" y="827302"/>
            <a:ext cx="8520600" cy="1053300"/>
          </a:xfrm>
          <a:prstGeom prst="rect">
            <a:avLst/>
          </a:prstGeom>
        </p:spPr>
        <p:txBody>
          <a:bodyPr anchorCtr="0" anchor="b" bIns="91425" lIns="91425" rIns="91425" tIns="91425">
            <a:noAutofit/>
          </a:bodyPr>
          <a:lstStyle/>
          <a:p>
            <a:pPr lvl="0">
              <a:spcBef>
                <a:spcPts val="0"/>
              </a:spcBef>
              <a:buNone/>
            </a:pPr>
            <a:r>
              <a:rPr lang="en" sz="6000">
                <a:solidFill>
                  <a:srgbClr val="0000FF"/>
                </a:solidFill>
              </a:rPr>
              <a:t>Generalized Block</a:t>
            </a:r>
          </a:p>
        </p:txBody>
      </p:sp>
      <p:sp>
        <p:nvSpPr>
          <p:cNvPr id="55" name="Shape 55"/>
          <p:cNvSpPr txBox="1"/>
          <p:nvPr>
            <p:ph idx="1" type="subTitle"/>
          </p:nvPr>
        </p:nvSpPr>
        <p:spPr>
          <a:xfrm>
            <a:off x="214325" y="4142348"/>
            <a:ext cx="8520600" cy="1210200"/>
          </a:xfrm>
          <a:prstGeom prst="rect">
            <a:avLst/>
          </a:prstGeom>
        </p:spPr>
        <p:txBody>
          <a:bodyPr anchorCtr="0" anchor="t" bIns="91425" lIns="91425" rIns="91425" tIns="91425">
            <a:noAutofit/>
          </a:bodyPr>
          <a:lstStyle/>
          <a:p>
            <a:pPr lvl="0" rtl="0" algn="l">
              <a:lnSpc>
                <a:spcPct val="115000"/>
              </a:lnSpc>
              <a:spcBef>
                <a:spcPts val="0"/>
              </a:spcBef>
              <a:buNone/>
            </a:pPr>
            <a:r>
              <a:rPr b="1" lang="en" sz="2400">
                <a:solidFill>
                  <a:srgbClr val="351C75"/>
                </a:solidFill>
                <a:latin typeface="Georgia"/>
                <a:ea typeface="Georgia"/>
                <a:cs typeface="Georgia"/>
                <a:sym typeface="Georgia"/>
              </a:rPr>
              <a:t>Sponsor: Dr. Jeff Scargle</a:t>
            </a:r>
          </a:p>
          <a:p>
            <a:pPr lvl="0" rtl="0" algn="l">
              <a:lnSpc>
                <a:spcPct val="115000"/>
              </a:lnSpc>
              <a:spcBef>
                <a:spcPts val="0"/>
              </a:spcBef>
              <a:buNone/>
            </a:pPr>
            <a:r>
              <a:rPr b="1" lang="en" sz="2400">
                <a:solidFill>
                  <a:srgbClr val="351C75"/>
                </a:solidFill>
                <a:latin typeface="Georgia"/>
                <a:ea typeface="Georgia"/>
                <a:cs typeface="Georgia"/>
                <a:sym typeface="Georgia"/>
              </a:rPr>
              <a:t>Supervisor: Dr. Brad Jackson</a:t>
            </a:r>
          </a:p>
          <a:p>
            <a:pPr lvl="0" rtl="0" algn="l">
              <a:lnSpc>
                <a:spcPct val="115000"/>
              </a:lnSpc>
              <a:spcBef>
                <a:spcPts val="0"/>
              </a:spcBef>
              <a:buClr>
                <a:schemeClr val="dk1"/>
              </a:buClr>
              <a:buSzPct val="45833"/>
              <a:buFont typeface="Arial"/>
              <a:buNone/>
            </a:pPr>
            <a:r>
              <a:rPr b="1" lang="en" sz="2400">
                <a:solidFill>
                  <a:srgbClr val="351C75"/>
                </a:solidFill>
                <a:latin typeface="Georgia"/>
                <a:ea typeface="Georgia"/>
                <a:cs typeface="Georgia"/>
                <a:sym typeface="Georgia"/>
              </a:rPr>
              <a:t>CAMCOS Director: Dr. Slobodan Simic</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p:nvPr/>
        </p:nvSpPr>
        <p:spPr>
          <a:xfrm>
            <a:off x="976850" y="227983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8" name="Shape 188"/>
          <p:cNvSpPr/>
          <p:nvPr/>
        </p:nvSpPr>
        <p:spPr>
          <a:xfrm>
            <a:off x="1337925" y="227983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9" name="Shape 189"/>
          <p:cNvSpPr/>
          <p:nvPr/>
        </p:nvSpPr>
        <p:spPr>
          <a:xfrm>
            <a:off x="1699000" y="227983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90" name="Shape 190"/>
          <p:cNvCxnSpPr/>
          <p:nvPr/>
        </p:nvCxnSpPr>
        <p:spPr>
          <a:xfrm>
            <a:off x="728725" y="2492886"/>
            <a:ext cx="1240800" cy="0"/>
          </a:xfrm>
          <a:prstGeom prst="straightConnector1">
            <a:avLst/>
          </a:prstGeom>
          <a:noFill/>
          <a:ln cap="flat" cmpd="sng" w="19050">
            <a:solidFill>
              <a:srgbClr val="000000"/>
            </a:solidFill>
            <a:prstDash val="solid"/>
            <a:round/>
            <a:headEnd len="lg" w="lg" type="none"/>
            <a:tailEnd len="lg" w="lg" type="triangle"/>
          </a:ln>
        </p:spPr>
      </p:cxnSp>
      <p:cxnSp>
        <p:nvCxnSpPr>
          <p:cNvPr id="191" name="Shape 191"/>
          <p:cNvCxnSpPr/>
          <p:nvPr/>
        </p:nvCxnSpPr>
        <p:spPr>
          <a:xfrm>
            <a:off x="728725" y="2417719"/>
            <a:ext cx="0" cy="150300"/>
          </a:xfrm>
          <a:prstGeom prst="straightConnector1">
            <a:avLst/>
          </a:prstGeom>
          <a:noFill/>
          <a:ln cap="flat" cmpd="sng" w="19050">
            <a:solidFill>
              <a:srgbClr val="000000"/>
            </a:solidFill>
            <a:prstDash val="solid"/>
            <a:round/>
            <a:headEnd len="lg" w="lg" type="none"/>
            <a:tailEnd len="lg" w="lg" type="none"/>
          </a:ln>
        </p:spPr>
      </p:cxnSp>
      <p:sp>
        <p:nvSpPr>
          <p:cNvPr id="192" name="Shape 192"/>
          <p:cNvSpPr/>
          <p:nvPr/>
        </p:nvSpPr>
        <p:spPr>
          <a:xfrm>
            <a:off x="951175" y="417482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3" name="Shape 193"/>
          <p:cNvSpPr/>
          <p:nvPr/>
        </p:nvSpPr>
        <p:spPr>
          <a:xfrm>
            <a:off x="1255975" y="417482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4" name="Shape 194"/>
          <p:cNvSpPr/>
          <p:nvPr/>
        </p:nvSpPr>
        <p:spPr>
          <a:xfrm>
            <a:off x="1560775" y="417482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p:nvPr/>
        </p:nvSpPr>
        <p:spPr>
          <a:xfrm>
            <a:off x="6903937" y="421318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6" name="Shape 196"/>
          <p:cNvSpPr/>
          <p:nvPr/>
        </p:nvSpPr>
        <p:spPr>
          <a:xfrm>
            <a:off x="7259362" y="421318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7" name="Shape 197"/>
          <p:cNvSpPr/>
          <p:nvPr/>
        </p:nvSpPr>
        <p:spPr>
          <a:xfrm>
            <a:off x="7806537" y="421318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8" name="Shape 198"/>
          <p:cNvSpPr/>
          <p:nvPr/>
        </p:nvSpPr>
        <p:spPr>
          <a:xfrm>
            <a:off x="832975" y="4008988"/>
            <a:ext cx="9024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99" name="Shape 199"/>
          <p:cNvSpPr/>
          <p:nvPr/>
        </p:nvSpPr>
        <p:spPr>
          <a:xfrm>
            <a:off x="6757812" y="4047347"/>
            <a:ext cx="7332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0" name="Shape 200"/>
          <p:cNvSpPr/>
          <p:nvPr/>
        </p:nvSpPr>
        <p:spPr>
          <a:xfrm>
            <a:off x="7716237" y="4047347"/>
            <a:ext cx="2370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1" name="Shape 201"/>
          <p:cNvSpPr/>
          <p:nvPr/>
        </p:nvSpPr>
        <p:spPr>
          <a:xfrm>
            <a:off x="3150550" y="417475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2" name="Shape 202"/>
          <p:cNvSpPr/>
          <p:nvPr/>
        </p:nvSpPr>
        <p:spPr>
          <a:xfrm>
            <a:off x="3505975" y="417475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3" name="Shape 203"/>
          <p:cNvSpPr/>
          <p:nvPr/>
        </p:nvSpPr>
        <p:spPr>
          <a:xfrm>
            <a:off x="2739025" y="417475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4" name="Shape 204"/>
          <p:cNvSpPr/>
          <p:nvPr/>
        </p:nvSpPr>
        <p:spPr>
          <a:xfrm>
            <a:off x="3004425" y="4008919"/>
            <a:ext cx="7332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5" name="Shape 205"/>
          <p:cNvSpPr/>
          <p:nvPr/>
        </p:nvSpPr>
        <p:spPr>
          <a:xfrm>
            <a:off x="2648725" y="4008919"/>
            <a:ext cx="2370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6" name="Shape 206"/>
          <p:cNvSpPr/>
          <p:nvPr/>
        </p:nvSpPr>
        <p:spPr>
          <a:xfrm>
            <a:off x="5077325" y="4197016"/>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7" name="Shape 207"/>
          <p:cNvSpPr/>
          <p:nvPr/>
        </p:nvSpPr>
        <p:spPr>
          <a:xfrm>
            <a:off x="4987025" y="4031183"/>
            <a:ext cx="2370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 name="Shape 208"/>
          <p:cNvSpPr/>
          <p:nvPr/>
        </p:nvSpPr>
        <p:spPr>
          <a:xfrm>
            <a:off x="4665075" y="4197016"/>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9" name="Shape 209"/>
          <p:cNvSpPr/>
          <p:nvPr/>
        </p:nvSpPr>
        <p:spPr>
          <a:xfrm>
            <a:off x="4574775" y="4031183"/>
            <a:ext cx="2370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0" name="Shape 210"/>
          <p:cNvSpPr/>
          <p:nvPr/>
        </p:nvSpPr>
        <p:spPr>
          <a:xfrm>
            <a:off x="5489575" y="4197016"/>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1" name="Shape 211"/>
          <p:cNvSpPr/>
          <p:nvPr/>
        </p:nvSpPr>
        <p:spPr>
          <a:xfrm>
            <a:off x="5399275" y="4031183"/>
            <a:ext cx="2370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12" name="Shape 212"/>
          <p:cNvCxnSpPr/>
          <p:nvPr/>
        </p:nvCxnSpPr>
        <p:spPr>
          <a:xfrm>
            <a:off x="708900" y="4488127"/>
            <a:ext cx="1240800" cy="0"/>
          </a:xfrm>
          <a:prstGeom prst="straightConnector1">
            <a:avLst/>
          </a:prstGeom>
          <a:noFill/>
          <a:ln cap="flat" cmpd="sng" w="19050">
            <a:solidFill>
              <a:srgbClr val="000000"/>
            </a:solidFill>
            <a:prstDash val="solid"/>
            <a:round/>
            <a:headEnd len="lg" w="lg" type="none"/>
            <a:tailEnd len="lg" w="lg" type="triangle"/>
          </a:ln>
        </p:spPr>
      </p:cxnSp>
      <p:cxnSp>
        <p:nvCxnSpPr>
          <p:cNvPr id="213" name="Shape 213"/>
          <p:cNvCxnSpPr/>
          <p:nvPr/>
        </p:nvCxnSpPr>
        <p:spPr>
          <a:xfrm>
            <a:off x="6661725" y="4526486"/>
            <a:ext cx="1336800" cy="0"/>
          </a:xfrm>
          <a:prstGeom prst="straightConnector1">
            <a:avLst/>
          </a:prstGeom>
          <a:noFill/>
          <a:ln cap="flat" cmpd="sng" w="19050">
            <a:solidFill>
              <a:srgbClr val="000000"/>
            </a:solidFill>
            <a:prstDash val="solid"/>
            <a:round/>
            <a:headEnd len="lg" w="lg" type="none"/>
            <a:tailEnd len="lg" w="lg" type="triangle"/>
          </a:ln>
        </p:spPr>
      </p:cxnSp>
      <p:cxnSp>
        <p:nvCxnSpPr>
          <p:cNvPr id="214" name="Shape 214"/>
          <p:cNvCxnSpPr/>
          <p:nvPr/>
        </p:nvCxnSpPr>
        <p:spPr>
          <a:xfrm>
            <a:off x="2628050" y="4488133"/>
            <a:ext cx="1240800" cy="0"/>
          </a:xfrm>
          <a:prstGeom prst="straightConnector1">
            <a:avLst/>
          </a:prstGeom>
          <a:noFill/>
          <a:ln cap="flat" cmpd="sng" w="19050">
            <a:solidFill>
              <a:srgbClr val="000000"/>
            </a:solidFill>
            <a:prstDash val="solid"/>
            <a:round/>
            <a:headEnd len="lg" w="lg" type="none"/>
            <a:tailEnd len="lg" w="lg" type="triangle"/>
          </a:ln>
        </p:spPr>
      </p:cxnSp>
      <p:cxnSp>
        <p:nvCxnSpPr>
          <p:cNvPr id="215" name="Shape 215"/>
          <p:cNvCxnSpPr/>
          <p:nvPr/>
        </p:nvCxnSpPr>
        <p:spPr>
          <a:xfrm>
            <a:off x="4485125" y="4510322"/>
            <a:ext cx="1240800" cy="0"/>
          </a:xfrm>
          <a:prstGeom prst="straightConnector1">
            <a:avLst/>
          </a:prstGeom>
          <a:noFill/>
          <a:ln cap="flat" cmpd="sng" w="19050">
            <a:solidFill>
              <a:srgbClr val="000000"/>
            </a:solidFill>
            <a:prstDash val="solid"/>
            <a:round/>
            <a:headEnd len="lg" w="lg" type="none"/>
            <a:tailEnd len="lg" w="lg" type="triangle"/>
          </a:ln>
        </p:spPr>
      </p:cxnSp>
      <p:sp>
        <p:nvSpPr>
          <p:cNvPr id="216" name="Shape 216"/>
          <p:cNvSpPr txBox="1"/>
          <p:nvPr/>
        </p:nvSpPr>
        <p:spPr>
          <a:xfrm>
            <a:off x="757500" y="4488126"/>
            <a:ext cx="1003200" cy="4884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5</a:t>
            </a:r>
          </a:p>
        </p:txBody>
      </p:sp>
      <p:sp>
        <p:nvSpPr>
          <p:cNvPr id="217" name="Shape 217"/>
          <p:cNvSpPr txBox="1"/>
          <p:nvPr/>
        </p:nvSpPr>
        <p:spPr>
          <a:xfrm>
            <a:off x="6869500" y="4486068"/>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t> </a:t>
            </a:r>
            <a:r>
              <a:rPr lang="en">
                <a:solidFill>
                  <a:schemeClr val="dk1"/>
                </a:solidFill>
              </a:rPr>
              <a:t>4</a:t>
            </a:r>
          </a:p>
        </p:txBody>
      </p:sp>
      <p:sp>
        <p:nvSpPr>
          <p:cNvPr id="218" name="Shape 218"/>
          <p:cNvSpPr txBox="1"/>
          <p:nvPr/>
        </p:nvSpPr>
        <p:spPr>
          <a:xfrm>
            <a:off x="7579825" y="4486068"/>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t> </a:t>
            </a:r>
            <a:r>
              <a:rPr lang="en">
                <a:solidFill>
                  <a:schemeClr val="dk1"/>
                </a:solidFill>
              </a:rPr>
              <a:t>2</a:t>
            </a:r>
          </a:p>
        </p:txBody>
      </p:sp>
      <p:sp>
        <p:nvSpPr>
          <p:cNvPr id="219" name="Shape 219"/>
          <p:cNvSpPr txBox="1"/>
          <p:nvPr/>
        </p:nvSpPr>
        <p:spPr>
          <a:xfrm>
            <a:off x="2627837" y="4486065"/>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t> </a:t>
            </a:r>
            <a:r>
              <a:rPr lang="en">
                <a:solidFill>
                  <a:schemeClr val="dk1"/>
                </a:solidFill>
              </a:rPr>
              <a:t>1</a:t>
            </a:r>
          </a:p>
        </p:txBody>
      </p:sp>
      <p:sp>
        <p:nvSpPr>
          <p:cNvPr id="220" name="Shape 220"/>
          <p:cNvSpPr txBox="1"/>
          <p:nvPr/>
        </p:nvSpPr>
        <p:spPr>
          <a:xfrm>
            <a:off x="3159350" y="4486065"/>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t> </a:t>
            </a:r>
            <a:r>
              <a:rPr lang="en">
                <a:solidFill>
                  <a:schemeClr val="dk1"/>
                </a:solidFill>
              </a:rPr>
              <a:t>3</a:t>
            </a:r>
          </a:p>
        </p:txBody>
      </p:sp>
      <p:sp>
        <p:nvSpPr>
          <p:cNvPr id="221" name="Shape 221"/>
          <p:cNvSpPr txBox="1"/>
          <p:nvPr/>
        </p:nvSpPr>
        <p:spPr>
          <a:xfrm>
            <a:off x="4609812" y="4486072"/>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1</a:t>
            </a:r>
          </a:p>
        </p:txBody>
      </p:sp>
      <p:sp>
        <p:nvSpPr>
          <p:cNvPr id="222" name="Shape 222"/>
          <p:cNvSpPr txBox="1"/>
          <p:nvPr/>
        </p:nvSpPr>
        <p:spPr>
          <a:xfrm>
            <a:off x="4968212" y="4486068"/>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t> </a:t>
            </a:r>
            <a:r>
              <a:rPr lang="en">
                <a:solidFill>
                  <a:schemeClr val="dk1"/>
                </a:solidFill>
              </a:rPr>
              <a:t>2</a:t>
            </a:r>
          </a:p>
        </p:txBody>
      </p:sp>
      <p:sp>
        <p:nvSpPr>
          <p:cNvPr id="223" name="Shape 223"/>
          <p:cNvSpPr txBox="1"/>
          <p:nvPr/>
        </p:nvSpPr>
        <p:spPr>
          <a:xfrm>
            <a:off x="5406150" y="3937843"/>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t> </a:t>
            </a:r>
          </a:p>
        </p:txBody>
      </p:sp>
      <p:cxnSp>
        <p:nvCxnSpPr>
          <p:cNvPr id="224" name="Shape 224"/>
          <p:cNvCxnSpPr/>
          <p:nvPr/>
        </p:nvCxnSpPr>
        <p:spPr>
          <a:xfrm rot="10800000">
            <a:off x="785100" y="2991287"/>
            <a:ext cx="0" cy="962700"/>
          </a:xfrm>
          <a:prstGeom prst="straightConnector1">
            <a:avLst/>
          </a:prstGeom>
          <a:noFill/>
          <a:ln cap="flat" cmpd="sng" w="9525">
            <a:solidFill>
              <a:schemeClr val="dk2"/>
            </a:solidFill>
            <a:prstDash val="solid"/>
            <a:round/>
            <a:headEnd len="lg" w="lg" type="none"/>
            <a:tailEnd len="lg" w="lg" type="triangle"/>
          </a:ln>
        </p:spPr>
      </p:cxnSp>
      <p:cxnSp>
        <p:nvCxnSpPr>
          <p:cNvPr id="225" name="Shape 225"/>
          <p:cNvCxnSpPr/>
          <p:nvPr/>
        </p:nvCxnSpPr>
        <p:spPr>
          <a:xfrm>
            <a:off x="785100" y="3953987"/>
            <a:ext cx="1235100" cy="0"/>
          </a:xfrm>
          <a:prstGeom prst="straightConnector1">
            <a:avLst/>
          </a:prstGeom>
          <a:noFill/>
          <a:ln cap="flat" cmpd="sng" w="9525">
            <a:solidFill>
              <a:schemeClr val="dk2"/>
            </a:solidFill>
            <a:prstDash val="solid"/>
            <a:round/>
            <a:headEnd len="lg" w="lg" type="none"/>
            <a:tailEnd len="lg" w="lg" type="triangle"/>
          </a:ln>
        </p:spPr>
      </p:cxnSp>
      <p:cxnSp>
        <p:nvCxnSpPr>
          <p:cNvPr id="226" name="Shape 226"/>
          <p:cNvCxnSpPr/>
          <p:nvPr/>
        </p:nvCxnSpPr>
        <p:spPr>
          <a:xfrm>
            <a:off x="785100" y="3442512"/>
            <a:ext cx="1065000" cy="230400"/>
          </a:xfrm>
          <a:prstGeom prst="bentConnector3">
            <a:avLst>
              <a:gd fmla="val 59357" name="adj1"/>
            </a:avLst>
          </a:prstGeom>
          <a:noFill/>
          <a:ln cap="flat" cmpd="sng" w="9525">
            <a:solidFill>
              <a:schemeClr val="dk2"/>
            </a:solidFill>
            <a:prstDash val="solid"/>
            <a:round/>
            <a:headEnd len="lg" w="lg" type="none"/>
            <a:tailEnd len="lg" w="lg" type="none"/>
          </a:ln>
        </p:spPr>
      </p:cxnSp>
      <p:cxnSp>
        <p:nvCxnSpPr>
          <p:cNvPr id="227" name="Shape 227"/>
          <p:cNvCxnSpPr/>
          <p:nvPr/>
        </p:nvCxnSpPr>
        <p:spPr>
          <a:xfrm rot="10800000">
            <a:off x="6756125" y="3002900"/>
            <a:ext cx="0" cy="962700"/>
          </a:xfrm>
          <a:prstGeom prst="straightConnector1">
            <a:avLst/>
          </a:prstGeom>
          <a:noFill/>
          <a:ln cap="flat" cmpd="sng" w="9525">
            <a:solidFill>
              <a:schemeClr val="dk2"/>
            </a:solidFill>
            <a:prstDash val="solid"/>
            <a:round/>
            <a:headEnd len="lg" w="lg" type="none"/>
            <a:tailEnd len="lg" w="lg" type="triangle"/>
          </a:ln>
        </p:spPr>
      </p:cxnSp>
      <p:cxnSp>
        <p:nvCxnSpPr>
          <p:cNvPr id="228" name="Shape 228"/>
          <p:cNvCxnSpPr/>
          <p:nvPr/>
        </p:nvCxnSpPr>
        <p:spPr>
          <a:xfrm>
            <a:off x="6756125" y="3489150"/>
            <a:ext cx="1065000" cy="230400"/>
          </a:xfrm>
          <a:prstGeom prst="bentConnector3">
            <a:avLst>
              <a:gd fmla="val 59357" name="adj1"/>
            </a:avLst>
          </a:prstGeom>
          <a:noFill/>
          <a:ln cap="flat" cmpd="sng" w="9525">
            <a:solidFill>
              <a:schemeClr val="dk2"/>
            </a:solidFill>
            <a:prstDash val="solid"/>
            <a:round/>
            <a:headEnd len="lg" w="lg" type="none"/>
            <a:tailEnd len="lg" w="lg" type="none"/>
          </a:ln>
        </p:spPr>
      </p:cxnSp>
      <p:cxnSp>
        <p:nvCxnSpPr>
          <p:cNvPr id="229" name="Shape 229"/>
          <p:cNvCxnSpPr/>
          <p:nvPr/>
        </p:nvCxnSpPr>
        <p:spPr>
          <a:xfrm rot="10800000">
            <a:off x="4531800" y="2968487"/>
            <a:ext cx="0" cy="962700"/>
          </a:xfrm>
          <a:prstGeom prst="straightConnector1">
            <a:avLst/>
          </a:prstGeom>
          <a:noFill/>
          <a:ln cap="flat" cmpd="sng" w="9525">
            <a:solidFill>
              <a:schemeClr val="dk2"/>
            </a:solidFill>
            <a:prstDash val="solid"/>
            <a:round/>
            <a:headEnd len="lg" w="lg" type="none"/>
            <a:tailEnd len="lg" w="lg" type="triangle"/>
          </a:ln>
        </p:spPr>
      </p:cxnSp>
      <p:cxnSp>
        <p:nvCxnSpPr>
          <p:cNvPr id="230" name="Shape 230"/>
          <p:cNvCxnSpPr/>
          <p:nvPr/>
        </p:nvCxnSpPr>
        <p:spPr>
          <a:xfrm>
            <a:off x="4531800" y="3489137"/>
            <a:ext cx="1065000" cy="230400"/>
          </a:xfrm>
          <a:prstGeom prst="bentConnector3">
            <a:avLst>
              <a:gd fmla="val 59357" name="adj1"/>
            </a:avLst>
          </a:prstGeom>
          <a:noFill/>
          <a:ln cap="flat" cmpd="sng" w="9525">
            <a:solidFill>
              <a:schemeClr val="dk2"/>
            </a:solidFill>
            <a:prstDash val="solid"/>
            <a:round/>
            <a:headEnd len="lg" w="lg" type="none"/>
            <a:tailEnd len="lg" w="lg" type="none"/>
          </a:ln>
        </p:spPr>
      </p:cxnSp>
      <p:cxnSp>
        <p:nvCxnSpPr>
          <p:cNvPr id="231" name="Shape 231"/>
          <p:cNvCxnSpPr/>
          <p:nvPr/>
        </p:nvCxnSpPr>
        <p:spPr>
          <a:xfrm rot="10800000">
            <a:off x="2688475" y="2979887"/>
            <a:ext cx="0" cy="962700"/>
          </a:xfrm>
          <a:prstGeom prst="straightConnector1">
            <a:avLst/>
          </a:prstGeom>
          <a:noFill/>
          <a:ln cap="flat" cmpd="sng" w="9525">
            <a:solidFill>
              <a:schemeClr val="dk2"/>
            </a:solidFill>
            <a:prstDash val="solid"/>
            <a:round/>
            <a:headEnd len="lg" w="lg" type="none"/>
            <a:tailEnd len="lg" w="lg" type="triangle"/>
          </a:ln>
        </p:spPr>
      </p:cxnSp>
      <p:cxnSp>
        <p:nvCxnSpPr>
          <p:cNvPr id="232" name="Shape 232"/>
          <p:cNvCxnSpPr/>
          <p:nvPr/>
        </p:nvCxnSpPr>
        <p:spPr>
          <a:xfrm>
            <a:off x="2688475" y="3489137"/>
            <a:ext cx="1065000" cy="230400"/>
          </a:xfrm>
          <a:prstGeom prst="bentConnector3">
            <a:avLst>
              <a:gd fmla="val 59357" name="adj1"/>
            </a:avLst>
          </a:prstGeom>
          <a:noFill/>
          <a:ln cap="flat" cmpd="sng" w="9525">
            <a:solidFill>
              <a:schemeClr val="dk2"/>
            </a:solidFill>
            <a:prstDash val="solid"/>
            <a:round/>
            <a:headEnd len="lg" w="lg" type="none"/>
            <a:tailEnd len="lg" w="lg" type="none"/>
          </a:ln>
        </p:spPr>
      </p:cxnSp>
      <p:cxnSp>
        <p:nvCxnSpPr>
          <p:cNvPr id="233" name="Shape 233"/>
          <p:cNvCxnSpPr/>
          <p:nvPr/>
        </p:nvCxnSpPr>
        <p:spPr>
          <a:xfrm>
            <a:off x="2694775" y="3936637"/>
            <a:ext cx="1235100" cy="0"/>
          </a:xfrm>
          <a:prstGeom prst="straightConnector1">
            <a:avLst/>
          </a:prstGeom>
          <a:noFill/>
          <a:ln cap="flat" cmpd="sng" w="9525">
            <a:solidFill>
              <a:schemeClr val="dk2"/>
            </a:solidFill>
            <a:prstDash val="solid"/>
            <a:round/>
            <a:headEnd len="lg" w="lg" type="none"/>
            <a:tailEnd len="lg" w="lg" type="triangle"/>
          </a:ln>
        </p:spPr>
      </p:cxnSp>
      <p:cxnSp>
        <p:nvCxnSpPr>
          <p:cNvPr id="234" name="Shape 234"/>
          <p:cNvCxnSpPr/>
          <p:nvPr/>
        </p:nvCxnSpPr>
        <p:spPr>
          <a:xfrm>
            <a:off x="4531800" y="3927362"/>
            <a:ext cx="1235100" cy="0"/>
          </a:xfrm>
          <a:prstGeom prst="straightConnector1">
            <a:avLst/>
          </a:prstGeom>
          <a:noFill/>
          <a:ln cap="flat" cmpd="sng" w="9525">
            <a:solidFill>
              <a:schemeClr val="dk2"/>
            </a:solidFill>
            <a:prstDash val="solid"/>
            <a:round/>
            <a:headEnd len="lg" w="lg" type="none"/>
            <a:tailEnd len="lg" w="lg" type="triangle"/>
          </a:ln>
        </p:spPr>
      </p:cxnSp>
      <p:cxnSp>
        <p:nvCxnSpPr>
          <p:cNvPr id="235" name="Shape 235"/>
          <p:cNvCxnSpPr/>
          <p:nvPr/>
        </p:nvCxnSpPr>
        <p:spPr>
          <a:xfrm>
            <a:off x="6756125" y="3970062"/>
            <a:ext cx="1235100" cy="0"/>
          </a:xfrm>
          <a:prstGeom prst="straightConnector1">
            <a:avLst/>
          </a:prstGeom>
          <a:noFill/>
          <a:ln cap="flat" cmpd="sng" w="9525">
            <a:solidFill>
              <a:schemeClr val="dk2"/>
            </a:solidFill>
            <a:prstDash val="solid"/>
            <a:round/>
            <a:headEnd len="lg" w="lg" type="none"/>
            <a:tailEnd len="lg" w="lg" type="triangle"/>
          </a:ln>
        </p:spPr>
      </p:cxnSp>
      <p:sp>
        <p:nvSpPr>
          <p:cNvPr id="236" name="Shape 236"/>
          <p:cNvSpPr txBox="1"/>
          <p:nvPr/>
        </p:nvSpPr>
        <p:spPr>
          <a:xfrm>
            <a:off x="470775" y="341525"/>
            <a:ext cx="2149500" cy="646800"/>
          </a:xfrm>
          <a:prstGeom prst="rect">
            <a:avLst/>
          </a:prstGeom>
          <a:noFill/>
          <a:ln>
            <a:noFill/>
          </a:ln>
        </p:spPr>
        <p:txBody>
          <a:bodyPr anchorCtr="0" anchor="t" bIns="91425" lIns="91425" rIns="91425" tIns="91425">
            <a:noAutofit/>
          </a:bodyPr>
          <a:lstStyle/>
          <a:p>
            <a:pPr lvl="0" rtl="0">
              <a:spcBef>
                <a:spcPts val="0"/>
              </a:spcBef>
              <a:buNone/>
            </a:pPr>
            <a:r>
              <a:rPr lang="en" sz="3600">
                <a:solidFill>
                  <a:srgbClr val="0070C0"/>
                </a:solidFill>
              </a:rPr>
              <a:t>Example</a:t>
            </a:r>
          </a:p>
        </p:txBody>
      </p:sp>
      <p:sp>
        <p:nvSpPr>
          <p:cNvPr id="237" name="Shape 237"/>
          <p:cNvSpPr txBox="1"/>
          <p:nvPr/>
        </p:nvSpPr>
        <p:spPr>
          <a:xfrm>
            <a:off x="5371812" y="4486072"/>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1</a:t>
            </a:r>
          </a:p>
        </p:txBody>
      </p:sp>
      <p:sp>
        <p:nvSpPr>
          <p:cNvPr id="238" name="Shape 238"/>
          <p:cNvSpPr/>
          <p:nvPr/>
        </p:nvSpPr>
        <p:spPr>
          <a:xfrm>
            <a:off x="6170800" y="2693650"/>
            <a:ext cx="2305200" cy="2296500"/>
          </a:xfrm>
          <a:prstGeom prst="ellipse">
            <a:avLst/>
          </a:prstGeom>
          <a:noFill/>
          <a:ln cap="flat" cmpd="sng" w="2857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 Shot 2017-05-15 at 00.50.02.png" id="239" name="Shape 239"/>
          <p:cNvPicPr preferRelativeResize="0"/>
          <p:nvPr/>
        </p:nvPicPr>
        <p:blipFill>
          <a:blip r:embed="rId3">
            <a:alphaModFix/>
          </a:blip>
          <a:stretch>
            <a:fillRect/>
          </a:stretch>
        </p:blipFill>
        <p:spPr>
          <a:xfrm>
            <a:off x="2548525" y="1059000"/>
            <a:ext cx="4046949" cy="1033275"/>
          </a:xfrm>
          <a:prstGeom prst="rect">
            <a:avLst/>
          </a:prstGeom>
          <a:noFill/>
          <a:ln>
            <a:noFill/>
          </a:ln>
        </p:spPr>
      </p:pic>
      <p:sp>
        <p:nvSpPr>
          <p:cNvPr id="240" name="Shape 240"/>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41" name="Shape 241"/>
          <p:cNvSpPr txBox="1"/>
          <p:nvPr/>
        </p:nvSpPr>
        <p:spPr>
          <a:xfrm>
            <a:off x="757500" y="4488126"/>
            <a:ext cx="1003200" cy="4884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5</a:t>
            </a:r>
          </a:p>
        </p:txBody>
      </p:sp>
      <p:sp>
        <p:nvSpPr>
          <p:cNvPr id="242" name="Shape 242"/>
          <p:cNvSpPr txBox="1"/>
          <p:nvPr/>
        </p:nvSpPr>
        <p:spPr>
          <a:xfrm>
            <a:off x="666650" y="4976525"/>
            <a:ext cx="1235100" cy="230400"/>
          </a:xfrm>
          <a:prstGeom prst="rect">
            <a:avLst/>
          </a:prstGeom>
          <a:noFill/>
          <a:ln>
            <a:noFill/>
          </a:ln>
        </p:spPr>
        <p:txBody>
          <a:bodyPr anchorCtr="0" anchor="ctr" bIns="91425" lIns="91425" rIns="91425" tIns="91425">
            <a:noAutofit/>
          </a:bodyPr>
          <a:lstStyle/>
          <a:p>
            <a:pPr lvl="0" rtl="0" algn="ctr">
              <a:spcBef>
                <a:spcPts val="0"/>
              </a:spcBef>
              <a:buNone/>
            </a:pPr>
            <a:r>
              <a:rPr lang="en" sz="1200"/>
              <a:t>Partition 1</a:t>
            </a:r>
          </a:p>
        </p:txBody>
      </p:sp>
      <p:sp>
        <p:nvSpPr>
          <p:cNvPr id="243" name="Shape 243"/>
          <p:cNvSpPr txBox="1"/>
          <p:nvPr/>
        </p:nvSpPr>
        <p:spPr>
          <a:xfrm>
            <a:off x="2556687" y="4976525"/>
            <a:ext cx="1235100" cy="230400"/>
          </a:xfrm>
          <a:prstGeom prst="rect">
            <a:avLst/>
          </a:prstGeom>
          <a:noFill/>
          <a:ln>
            <a:noFill/>
          </a:ln>
        </p:spPr>
        <p:txBody>
          <a:bodyPr anchorCtr="0" anchor="ctr" bIns="91425" lIns="91425" rIns="91425" tIns="91425">
            <a:noAutofit/>
          </a:bodyPr>
          <a:lstStyle/>
          <a:p>
            <a:pPr lvl="0" rtl="0" algn="ctr">
              <a:spcBef>
                <a:spcPts val="0"/>
              </a:spcBef>
              <a:buNone/>
            </a:pPr>
            <a:r>
              <a:rPr lang="en" sz="1200"/>
              <a:t>Partition 2</a:t>
            </a:r>
          </a:p>
        </p:txBody>
      </p:sp>
      <p:sp>
        <p:nvSpPr>
          <p:cNvPr id="244" name="Shape 244"/>
          <p:cNvSpPr txBox="1"/>
          <p:nvPr/>
        </p:nvSpPr>
        <p:spPr>
          <a:xfrm>
            <a:off x="4446750" y="4976525"/>
            <a:ext cx="1235100" cy="230400"/>
          </a:xfrm>
          <a:prstGeom prst="rect">
            <a:avLst/>
          </a:prstGeom>
          <a:noFill/>
          <a:ln>
            <a:noFill/>
          </a:ln>
        </p:spPr>
        <p:txBody>
          <a:bodyPr anchorCtr="0" anchor="ctr" bIns="91425" lIns="91425" rIns="91425" tIns="91425">
            <a:noAutofit/>
          </a:bodyPr>
          <a:lstStyle/>
          <a:p>
            <a:pPr lvl="0" rtl="0" algn="ctr">
              <a:spcBef>
                <a:spcPts val="0"/>
              </a:spcBef>
              <a:buNone/>
            </a:pPr>
            <a:r>
              <a:rPr lang="en" sz="1200"/>
              <a:t>Partition 3</a:t>
            </a:r>
          </a:p>
        </p:txBody>
      </p:sp>
      <p:sp>
        <p:nvSpPr>
          <p:cNvPr id="245" name="Shape 245"/>
          <p:cNvSpPr txBox="1"/>
          <p:nvPr/>
        </p:nvSpPr>
        <p:spPr>
          <a:xfrm>
            <a:off x="6671075" y="4976525"/>
            <a:ext cx="1235100" cy="230400"/>
          </a:xfrm>
          <a:prstGeom prst="rect">
            <a:avLst/>
          </a:prstGeom>
          <a:noFill/>
          <a:ln>
            <a:noFill/>
          </a:ln>
        </p:spPr>
        <p:txBody>
          <a:bodyPr anchorCtr="0" anchor="ctr" bIns="91425" lIns="91425" rIns="91425" tIns="91425">
            <a:noAutofit/>
          </a:bodyPr>
          <a:lstStyle/>
          <a:p>
            <a:pPr lvl="0" rtl="0" algn="ctr">
              <a:spcBef>
                <a:spcPts val="0"/>
              </a:spcBef>
              <a:buNone/>
            </a:pPr>
            <a:r>
              <a:rPr lang="en" sz="1200"/>
              <a:t>Partition 4</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325138"/>
            <a:ext cx="8520600" cy="636300"/>
          </a:xfrm>
          <a:prstGeom prst="rect">
            <a:avLst/>
          </a:prstGeom>
        </p:spPr>
        <p:txBody>
          <a:bodyPr anchorCtr="0" anchor="t" bIns="91425" lIns="91425" rIns="91425" tIns="91425">
            <a:noAutofit/>
          </a:bodyPr>
          <a:lstStyle/>
          <a:p>
            <a:pPr indent="0" lvl="0" marL="0" marR="0" rtl="0" algn="l">
              <a:lnSpc>
                <a:spcPct val="100000"/>
              </a:lnSpc>
              <a:spcBef>
                <a:spcPts val="0"/>
              </a:spcBef>
              <a:spcAft>
                <a:spcPts val="0"/>
              </a:spcAft>
              <a:buNone/>
            </a:pPr>
            <a:r>
              <a:rPr b="1" lang="en">
                <a:solidFill>
                  <a:srgbClr val="0070C0"/>
                </a:solidFill>
              </a:rPr>
              <a:t>The Bayesian</a:t>
            </a:r>
            <a:r>
              <a:rPr lang="en">
                <a:solidFill>
                  <a:srgbClr val="0070C0"/>
                </a:solidFill>
              </a:rPr>
              <a:t> </a:t>
            </a:r>
            <a:r>
              <a:rPr b="1" lang="en">
                <a:solidFill>
                  <a:srgbClr val="0070C0"/>
                </a:solidFill>
              </a:rPr>
              <a:t>Blocks Algorithm</a:t>
            </a:r>
            <a:r>
              <a:rPr b="1" lang="en"/>
              <a:t> </a:t>
            </a:r>
          </a:p>
        </p:txBody>
      </p:sp>
      <p:sp>
        <p:nvSpPr>
          <p:cNvPr id="251" name="Shape 251"/>
          <p:cNvSpPr txBox="1"/>
          <p:nvPr>
            <p:ph idx="1" type="body"/>
          </p:nvPr>
        </p:nvSpPr>
        <p:spPr>
          <a:xfrm>
            <a:off x="311700" y="890322"/>
            <a:ext cx="8520600" cy="4323300"/>
          </a:xfrm>
          <a:prstGeom prst="rect">
            <a:avLst/>
          </a:prstGeom>
        </p:spPr>
        <p:txBody>
          <a:bodyPr anchorCtr="0" anchor="t" bIns="91425" lIns="91425" rIns="91425" tIns="91425">
            <a:noAutofit/>
          </a:bodyPr>
          <a:lstStyle/>
          <a:p>
            <a:pPr indent="-374650" lvl="0" marL="457200" marR="0" rtl="0" algn="l">
              <a:lnSpc>
                <a:spcPct val="90000"/>
              </a:lnSpc>
              <a:spcBef>
                <a:spcPts val="1000"/>
              </a:spcBef>
              <a:spcAft>
                <a:spcPts val="0"/>
              </a:spcAft>
              <a:buClr>
                <a:schemeClr val="dk1"/>
              </a:buClr>
              <a:buSzPct val="100000"/>
              <a:buFont typeface="Cambria"/>
              <a:buChar char="●"/>
            </a:pPr>
            <a:r>
              <a:rPr b="1" lang="en" sz="2300">
                <a:solidFill>
                  <a:schemeClr val="dk1"/>
                </a:solidFill>
                <a:latin typeface="Cambria"/>
                <a:ea typeface="Cambria"/>
                <a:cs typeface="Cambria"/>
                <a:sym typeface="Cambria"/>
              </a:rPr>
              <a:t>Dynamic programming</a:t>
            </a:r>
            <a:r>
              <a:rPr lang="en" sz="2300">
                <a:solidFill>
                  <a:schemeClr val="dk1"/>
                </a:solidFill>
                <a:latin typeface="Cambria"/>
                <a:ea typeface="Cambria"/>
                <a:cs typeface="Cambria"/>
                <a:sym typeface="Cambria"/>
              </a:rPr>
              <a:t>: allows us to find optimal partitions without needing to test all possible partitionings</a:t>
            </a:r>
          </a:p>
          <a:p>
            <a:pPr indent="-374650" lvl="0" marL="457200" marR="0" rtl="0" algn="l">
              <a:lnSpc>
                <a:spcPct val="90000"/>
              </a:lnSpc>
              <a:spcBef>
                <a:spcPts val="1000"/>
              </a:spcBef>
              <a:spcAft>
                <a:spcPts val="0"/>
              </a:spcAft>
              <a:buClr>
                <a:schemeClr val="dk1"/>
              </a:buClr>
              <a:buSzPct val="100000"/>
              <a:buFont typeface="Cambria"/>
              <a:buChar char="●"/>
            </a:pPr>
            <a:r>
              <a:rPr b="1" lang="en" sz="2300">
                <a:solidFill>
                  <a:schemeClr val="dk1"/>
                </a:solidFill>
                <a:latin typeface="Cambria"/>
                <a:ea typeface="Cambria"/>
                <a:cs typeface="Cambria"/>
                <a:sym typeface="Cambria"/>
              </a:rPr>
              <a:t>Constant Intensity Blocks</a:t>
            </a:r>
          </a:p>
          <a:p>
            <a:pPr lvl="0">
              <a:spcBef>
                <a:spcPts val="0"/>
              </a:spcBef>
              <a:buNone/>
            </a:pPr>
            <a:r>
              <a:t/>
            </a:r>
            <a:endParaRPr sz="2300"/>
          </a:p>
        </p:txBody>
      </p:sp>
      <p:pic>
        <p:nvPicPr>
          <p:cNvPr id="252" name="Shape 252"/>
          <p:cNvPicPr preferRelativeResize="0"/>
          <p:nvPr/>
        </p:nvPicPr>
        <p:blipFill>
          <a:blip r:embed="rId3">
            <a:alphaModFix/>
          </a:blip>
          <a:stretch>
            <a:fillRect/>
          </a:stretch>
        </p:blipFill>
        <p:spPr>
          <a:xfrm>
            <a:off x="4077500" y="2229525"/>
            <a:ext cx="4754799" cy="3435425"/>
          </a:xfrm>
          <a:prstGeom prst="rect">
            <a:avLst/>
          </a:prstGeom>
          <a:noFill/>
          <a:ln>
            <a:noFill/>
          </a:ln>
        </p:spPr>
      </p:pic>
      <p:sp>
        <p:nvSpPr>
          <p:cNvPr id="253" name="Shape 253"/>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Why are we doing Bayesian Blocks?</a:t>
            </a:r>
          </a:p>
        </p:txBody>
      </p:sp>
      <p:sp>
        <p:nvSpPr>
          <p:cNvPr id="259" name="Shape 259"/>
          <p:cNvSpPr txBox="1"/>
          <p:nvPr>
            <p:ph idx="1" type="body"/>
          </p:nvPr>
        </p:nvSpPr>
        <p:spPr>
          <a:xfrm>
            <a:off x="311700" y="1280527"/>
            <a:ext cx="8520600" cy="3795900"/>
          </a:xfrm>
          <a:prstGeom prst="rect">
            <a:avLst/>
          </a:prstGeom>
        </p:spPr>
        <p:txBody>
          <a:bodyPr anchorCtr="0" anchor="t" bIns="91425" lIns="91425" rIns="91425" tIns="91425">
            <a:noAutofit/>
          </a:bodyPr>
          <a:lstStyle/>
          <a:p>
            <a:pPr lvl="0">
              <a:spcBef>
                <a:spcPts val="0"/>
              </a:spcBef>
              <a:buNone/>
            </a:pPr>
            <a:r>
              <a:rPr lang="en"/>
              <a:t>Gamma Ray Bursts </a:t>
            </a:r>
          </a:p>
          <a:p>
            <a:pPr lvl="0">
              <a:spcBef>
                <a:spcPts val="0"/>
              </a:spcBef>
              <a:buNone/>
            </a:pPr>
            <a:r>
              <a:rPr lang="en"/>
              <a:t> </a:t>
            </a:r>
          </a:p>
        </p:txBody>
      </p:sp>
      <p:sp>
        <p:nvSpPr>
          <p:cNvPr id="260" name="Shape 260"/>
          <p:cNvSpPr txBox="1"/>
          <p:nvPr/>
        </p:nvSpPr>
        <p:spPr>
          <a:xfrm>
            <a:off x="84175" y="5226175"/>
            <a:ext cx="3785100" cy="4359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a:solidFill>
                  <a:schemeClr val="dk1"/>
                </a:solidFill>
              </a:rPr>
              <a:t>Left Picture Credit: NASA/Swift/Cruz deWilde</a:t>
            </a:r>
          </a:p>
        </p:txBody>
      </p:sp>
      <p:pic>
        <p:nvPicPr>
          <p:cNvPr descr="GRB's gif.gif" id="261" name="Shape 261"/>
          <p:cNvPicPr preferRelativeResize="0"/>
          <p:nvPr/>
        </p:nvPicPr>
        <p:blipFill>
          <a:blip r:embed="rId3">
            <a:alphaModFix/>
          </a:blip>
          <a:stretch>
            <a:fillRect/>
          </a:stretch>
        </p:blipFill>
        <p:spPr>
          <a:xfrm>
            <a:off x="84175" y="1728737"/>
            <a:ext cx="4086150" cy="3165800"/>
          </a:xfrm>
          <a:prstGeom prst="rect">
            <a:avLst/>
          </a:prstGeom>
          <a:noFill/>
          <a:ln>
            <a:noFill/>
          </a:ln>
        </p:spPr>
      </p:pic>
      <p:pic>
        <p:nvPicPr>
          <p:cNvPr id="262" name="Shape 262"/>
          <p:cNvPicPr preferRelativeResize="0"/>
          <p:nvPr/>
        </p:nvPicPr>
        <p:blipFill>
          <a:blip r:embed="rId4">
            <a:alphaModFix/>
          </a:blip>
          <a:stretch>
            <a:fillRect/>
          </a:stretch>
        </p:blipFill>
        <p:spPr>
          <a:xfrm>
            <a:off x="4170325" y="1197525"/>
            <a:ext cx="4807125" cy="3936499"/>
          </a:xfrm>
          <a:prstGeom prst="rect">
            <a:avLst/>
          </a:prstGeom>
          <a:noFill/>
          <a:ln>
            <a:noFill/>
          </a:ln>
        </p:spPr>
      </p:pic>
      <p:sp>
        <p:nvSpPr>
          <p:cNvPr id="263" name="Shape 263"/>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Project Goal: Model FREDs</a:t>
            </a:r>
          </a:p>
        </p:txBody>
      </p:sp>
      <p:sp>
        <p:nvSpPr>
          <p:cNvPr id="269" name="Shape 269"/>
          <p:cNvSpPr txBox="1"/>
          <p:nvPr>
            <p:ph idx="1" type="body"/>
          </p:nvPr>
        </p:nvSpPr>
        <p:spPr>
          <a:xfrm>
            <a:off x="311700" y="1266666"/>
            <a:ext cx="8520600" cy="3795900"/>
          </a:xfrm>
          <a:prstGeom prst="rect">
            <a:avLst/>
          </a:prstGeom>
        </p:spPr>
        <p:txBody>
          <a:bodyPr anchorCtr="0" anchor="t" bIns="91425" lIns="91425" rIns="91425" tIns="91425">
            <a:noAutofit/>
          </a:bodyPr>
          <a:lstStyle/>
          <a:p>
            <a:pPr lvl="0">
              <a:spcBef>
                <a:spcPts val="0"/>
              </a:spcBef>
              <a:buNone/>
            </a:pPr>
            <a:r>
              <a:t/>
            </a:r>
            <a:endParaRPr/>
          </a:p>
        </p:txBody>
      </p:sp>
      <p:pic>
        <p:nvPicPr>
          <p:cNvPr id="270" name="Shape 270"/>
          <p:cNvPicPr preferRelativeResize="0"/>
          <p:nvPr/>
        </p:nvPicPr>
        <p:blipFill>
          <a:blip r:embed="rId3">
            <a:alphaModFix/>
          </a:blip>
          <a:stretch>
            <a:fillRect/>
          </a:stretch>
        </p:blipFill>
        <p:spPr>
          <a:xfrm>
            <a:off x="137850" y="1164725"/>
            <a:ext cx="4367750" cy="4037899"/>
          </a:xfrm>
          <a:prstGeom prst="rect">
            <a:avLst/>
          </a:prstGeom>
          <a:noFill/>
          <a:ln>
            <a:noFill/>
          </a:ln>
        </p:spPr>
      </p:pic>
      <p:pic>
        <p:nvPicPr>
          <p:cNvPr id="271" name="Shape 271"/>
          <p:cNvPicPr preferRelativeResize="0"/>
          <p:nvPr/>
        </p:nvPicPr>
        <p:blipFill>
          <a:blip r:embed="rId4">
            <a:alphaModFix/>
          </a:blip>
          <a:stretch>
            <a:fillRect/>
          </a:stretch>
        </p:blipFill>
        <p:spPr>
          <a:xfrm>
            <a:off x="4505600" y="1145675"/>
            <a:ext cx="4566500" cy="4037899"/>
          </a:xfrm>
          <a:prstGeom prst="rect">
            <a:avLst/>
          </a:prstGeom>
          <a:noFill/>
          <a:ln>
            <a:noFill/>
          </a:ln>
        </p:spPr>
      </p:pic>
      <p:sp>
        <p:nvSpPr>
          <p:cNvPr id="272" name="Shape 272"/>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solidFill>
                  <a:srgbClr val="0070C0"/>
                </a:solidFill>
              </a:rPr>
              <a:t>Extension to non-constant blocks</a:t>
            </a:r>
          </a:p>
        </p:txBody>
      </p:sp>
      <p:pic>
        <p:nvPicPr>
          <p:cNvPr id="278" name="Shape 278"/>
          <p:cNvPicPr preferRelativeResize="0"/>
          <p:nvPr/>
        </p:nvPicPr>
        <p:blipFill>
          <a:blip r:embed="rId3">
            <a:alphaModFix/>
          </a:blip>
          <a:stretch>
            <a:fillRect/>
          </a:stretch>
        </p:blipFill>
        <p:spPr>
          <a:xfrm>
            <a:off x="152400" y="1283172"/>
            <a:ext cx="4271401" cy="4271401"/>
          </a:xfrm>
          <a:prstGeom prst="rect">
            <a:avLst/>
          </a:prstGeom>
          <a:noFill/>
          <a:ln>
            <a:noFill/>
          </a:ln>
        </p:spPr>
      </p:pic>
      <p:pic>
        <p:nvPicPr>
          <p:cNvPr id="279" name="Shape 279"/>
          <p:cNvPicPr preferRelativeResize="0"/>
          <p:nvPr/>
        </p:nvPicPr>
        <p:blipFill>
          <a:blip r:embed="rId4">
            <a:alphaModFix/>
          </a:blip>
          <a:stretch>
            <a:fillRect/>
          </a:stretch>
        </p:blipFill>
        <p:spPr>
          <a:xfrm>
            <a:off x="4576201" y="1283172"/>
            <a:ext cx="4415398" cy="4242980"/>
          </a:xfrm>
          <a:prstGeom prst="rect">
            <a:avLst/>
          </a:prstGeom>
          <a:noFill/>
          <a:ln>
            <a:noFill/>
          </a:ln>
        </p:spPr>
      </p:pic>
      <p:sp>
        <p:nvSpPr>
          <p:cNvPr id="280" name="Shape 280"/>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265872"/>
            <a:ext cx="8520600" cy="636300"/>
          </a:xfrm>
          <a:prstGeom prst="rect">
            <a:avLst/>
          </a:prstGeom>
        </p:spPr>
        <p:txBody>
          <a:bodyPr anchorCtr="0" anchor="t" bIns="91425" lIns="91425" rIns="91425" tIns="91425">
            <a:noAutofit/>
          </a:bodyPr>
          <a:lstStyle/>
          <a:p>
            <a:pPr lvl="0">
              <a:spcBef>
                <a:spcPts val="0"/>
              </a:spcBef>
              <a:buNone/>
            </a:pPr>
            <a:r>
              <a:rPr lang="en"/>
              <a:t>We’ve derived two methods to fit the data</a:t>
            </a:r>
          </a:p>
        </p:txBody>
      </p:sp>
      <p:pic>
        <p:nvPicPr>
          <p:cNvPr id="286" name="Shape 286"/>
          <p:cNvPicPr preferRelativeResize="0"/>
          <p:nvPr/>
        </p:nvPicPr>
        <p:blipFill>
          <a:blip r:embed="rId3">
            <a:alphaModFix/>
          </a:blip>
          <a:stretch>
            <a:fillRect/>
          </a:stretch>
        </p:blipFill>
        <p:spPr>
          <a:xfrm>
            <a:off x="4411763" y="1180675"/>
            <a:ext cx="4494437" cy="3638350"/>
          </a:xfrm>
          <a:prstGeom prst="rect">
            <a:avLst/>
          </a:prstGeom>
          <a:noFill/>
          <a:ln>
            <a:noFill/>
          </a:ln>
        </p:spPr>
      </p:pic>
      <p:pic>
        <p:nvPicPr>
          <p:cNvPr id="287" name="Shape 287"/>
          <p:cNvPicPr preferRelativeResize="0"/>
          <p:nvPr/>
        </p:nvPicPr>
        <p:blipFill>
          <a:blip r:embed="rId4">
            <a:alphaModFix/>
          </a:blip>
          <a:stretch>
            <a:fillRect/>
          </a:stretch>
        </p:blipFill>
        <p:spPr>
          <a:xfrm>
            <a:off x="88049" y="1184847"/>
            <a:ext cx="4494425" cy="3638350"/>
          </a:xfrm>
          <a:prstGeom prst="rect">
            <a:avLst/>
          </a:prstGeom>
          <a:noFill/>
          <a:ln>
            <a:noFill/>
          </a:ln>
        </p:spPr>
      </p:pic>
      <p:sp>
        <p:nvSpPr>
          <p:cNvPr id="288" name="Shape 288"/>
          <p:cNvSpPr txBox="1"/>
          <p:nvPr/>
        </p:nvSpPr>
        <p:spPr>
          <a:xfrm>
            <a:off x="1875575" y="4721150"/>
            <a:ext cx="1619700" cy="460200"/>
          </a:xfrm>
          <a:prstGeom prst="rect">
            <a:avLst/>
          </a:prstGeom>
          <a:noFill/>
          <a:ln>
            <a:noFill/>
          </a:ln>
        </p:spPr>
        <p:txBody>
          <a:bodyPr anchorCtr="0" anchor="t" bIns="91425" lIns="91425" rIns="91425" tIns="91425">
            <a:noAutofit/>
          </a:bodyPr>
          <a:lstStyle/>
          <a:p>
            <a:pPr lvl="0">
              <a:spcBef>
                <a:spcPts val="0"/>
              </a:spcBef>
              <a:buNone/>
            </a:pPr>
            <a:r>
              <a:rPr b="1" lang="en" sz="1800"/>
              <a:t>Unbinned</a:t>
            </a:r>
            <a:r>
              <a:rPr lang="en" sz="1800"/>
              <a:t>             </a:t>
            </a:r>
          </a:p>
        </p:txBody>
      </p:sp>
      <p:sp>
        <p:nvSpPr>
          <p:cNvPr id="289" name="Shape 289"/>
          <p:cNvSpPr txBox="1"/>
          <p:nvPr/>
        </p:nvSpPr>
        <p:spPr>
          <a:xfrm>
            <a:off x="6265000" y="4721150"/>
            <a:ext cx="1067400" cy="460200"/>
          </a:xfrm>
          <a:prstGeom prst="rect">
            <a:avLst/>
          </a:prstGeom>
          <a:noFill/>
          <a:ln>
            <a:noFill/>
          </a:ln>
        </p:spPr>
        <p:txBody>
          <a:bodyPr anchorCtr="0" anchor="t" bIns="91425" lIns="91425" rIns="91425" tIns="91425">
            <a:noAutofit/>
          </a:bodyPr>
          <a:lstStyle/>
          <a:p>
            <a:pPr lvl="0" rtl="0">
              <a:spcBef>
                <a:spcPts val="0"/>
              </a:spcBef>
              <a:buNone/>
            </a:pPr>
            <a:r>
              <a:rPr b="1" lang="en" sz="1800"/>
              <a:t>Binned </a:t>
            </a:r>
            <a:r>
              <a:rPr lang="en" sz="1800"/>
              <a:t>            </a:t>
            </a:r>
          </a:p>
        </p:txBody>
      </p:sp>
      <p:sp>
        <p:nvSpPr>
          <p:cNvPr id="290" name="Shape 290"/>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325138"/>
            <a:ext cx="8520600" cy="636300"/>
          </a:xfrm>
          <a:prstGeom prst="rect">
            <a:avLst/>
          </a:prstGeom>
        </p:spPr>
        <p:txBody>
          <a:bodyPr anchorCtr="0" anchor="t" bIns="91425" lIns="91425" rIns="91425" tIns="91425">
            <a:noAutofit/>
          </a:bodyPr>
          <a:lstStyle/>
          <a:p>
            <a:pPr lvl="0" rtl="0">
              <a:lnSpc>
                <a:spcPct val="115000"/>
              </a:lnSpc>
              <a:spcBef>
                <a:spcPts val="0"/>
              </a:spcBef>
              <a:spcAft>
                <a:spcPts val="1600"/>
              </a:spcAft>
              <a:buClr>
                <a:schemeClr val="dk1"/>
              </a:buClr>
              <a:buSzPct val="45833"/>
              <a:buFont typeface="Arial"/>
              <a:buNone/>
            </a:pPr>
            <a:r>
              <a:rPr b="1" lang="en" sz="2400"/>
              <a:t>Unbinned</a:t>
            </a:r>
            <a:r>
              <a:rPr lang="en" sz="2400"/>
              <a:t>: Piecewise </a:t>
            </a:r>
            <a:r>
              <a:rPr lang="en" sz="2400">
                <a:solidFill>
                  <a:srgbClr val="0070C0"/>
                </a:solidFill>
              </a:rPr>
              <a:t>Linear Model</a:t>
            </a:r>
          </a:p>
        </p:txBody>
      </p:sp>
      <p:sp>
        <p:nvSpPr>
          <p:cNvPr id="296" name="Shape 296"/>
          <p:cNvSpPr txBox="1"/>
          <p:nvPr>
            <p:ph idx="1" type="body"/>
          </p:nvPr>
        </p:nvSpPr>
        <p:spPr>
          <a:xfrm>
            <a:off x="328625" y="850775"/>
            <a:ext cx="8626200" cy="4639800"/>
          </a:xfrm>
          <a:prstGeom prst="rect">
            <a:avLst/>
          </a:prstGeom>
        </p:spPr>
        <p:txBody>
          <a:bodyPr anchorCtr="0" anchor="t" bIns="91425" lIns="91425" rIns="91425" tIns="91425">
            <a:noAutofit/>
          </a:bodyPr>
          <a:lstStyle/>
          <a:p>
            <a:pPr lvl="0" rtl="0">
              <a:lnSpc>
                <a:spcPct val="100000"/>
              </a:lnSpc>
              <a:spcBef>
                <a:spcPts val="0"/>
              </a:spcBef>
              <a:spcAft>
                <a:spcPts val="0"/>
              </a:spcAft>
              <a:buClr>
                <a:schemeClr val="dk1"/>
              </a:buClr>
              <a:buSzPct val="78571"/>
              <a:buFont typeface="Arial"/>
              <a:buNone/>
            </a:pPr>
            <a:r>
              <a:t/>
            </a:r>
            <a:endParaRPr sz="1400"/>
          </a:p>
          <a:p>
            <a:pPr lvl="0" rtl="0">
              <a:lnSpc>
                <a:spcPct val="100000"/>
              </a:lnSpc>
              <a:spcBef>
                <a:spcPts val="0"/>
              </a:spcBef>
              <a:spcAft>
                <a:spcPts val="0"/>
              </a:spcAft>
              <a:buClr>
                <a:schemeClr val="dk1"/>
              </a:buClr>
              <a:buSzPct val="78571"/>
              <a:buFont typeface="Arial"/>
              <a:buNone/>
            </a:pPr>
            <a:r>
              <a:t/>
            </a:r>
            <a:endParaRPr sz="1400"/>
          </a:p>
          <a:p>
            <a:pPr lvl="0" rtl="0">
              <a:lnSpc>
                <a:spcPct val="100000"/>
              </a:lnSpc>
              <a:spcBef>
                <a:spcPts val="0"/>
              </a:spcBef>
              <a:spcAft>
                <a:spcPts val="0"/>
              </a:spcAft>
              <a:buClr>
                <a:schemeClr val="dk1"/>
              </a:buClr>
              <a:buSzPct val="78571"/>
              <a:buFont typeface="Arial"/>
              <a:buNone/>
            </a:pPr>
            <a:r>
              <a:t/>
            </a:r>
            <a:endParaRPr sz="1400"/>
          </a:p>
          <a:p>
            <a:pPr lvl="0" rtl="0">
              <a:lnSpc>
                <a:spcPct val="100000"/>
              </a:lnSpc>
              <a:spcBef>
                <a:spcPts val="0"/>
              </a:spcBef>
              <a:spcAft>
                <a:spcPts val="0"/>
              </a:spcAft>
              <a:buClr>
                <a:schemeClr val="dk1"/>
              </a:buClr>
              <a:buSzPct val="78571"/>
              <a:buFont typeface="Arial"/>
              <a:buNone/>
            </a:pPr>
            <a:r>
              <a:rPr lang="en" sz="1400"/>
              <a:t>Newton's method is used to solve for the converged values of the maximum likelihood estimates of a and b.</a:t>
            </a:r>
          </a:p>
          <a:p>
            <a:pPr lvl="0" rtl="0">
              <a:lnSpc>
                <a:spcPct val="100000"/>
              </a:lnSpc>
              <a:spcBef>
                <a:spcPts val="0"/>
              </a:spcBef>
              <a:buNone/>
            </a:pPr>
            <a:r>
              <a:t/>
            </a:r>
            <a:endParaRPr sz="1400"/>
          </a:p>
          <a:p>
            <a:pPr lvl="0" rtl="0">
              <a:lnSpc>
                <a:spcPct val="115000"/>
              </a:lnSpc>
              <a:spcBef>
                <a:spcPts val="0"/>
              </a:spcBef>
              <a:buNone/>
            </a:pPr>
            <a:r>
              <a:t/>
            </a:r>
            <a:endParaRPr sz="1400"/>
          </a:p>
          <a:p>
            <a:pPr lvl="0" rtl="0">
              <a:lnSpc>
                <a:spcPct val="115000"/>
              </a:lnSpc>
              <a:spcBef>
                <a:spcPts val="0"/>
              </a:spcBef>
              <a:buNone/>
            </a:pPr>
            <a:r>
              <a:t/>
            </a:r>
            <a:endParaRPr sz="1400"/>
          </a:p>
          <a:p>
            <a:pPr lvl="0" rtl="0">
              <a:lnSpc>
                <a:spcPct val="115000"/>
              </a:lnSpc>
              <a:spcBef>
                <a:spcPts val="0"/>
              </a:spcBef>
              <a:buNone/>
            </a:pPr>
            <a:r>
              <a:t/>
            </a:r>
            <a:endParaRPr sz="1400"/>
          </a:p>
          <a:p>
            <a:pPr lvl="0" rtl="0">
              <a:lnSpc>
                <a:spcPct val="115000"/>
              </a:lnSpc>
              <a:spcBef>
                <a:spcPts val="0"/>
              </a:spcBef>
              <a:buNone/>
            </a:pPr>
            <a:r>
              <a:t/>
            </a:r>
            <a:endParaRPr sz="1400"/>
          </a:p>
          <a:p>
            <a:pPr lvl="0" rtl="0">
              <a:lnSpc>
                <a:spcPct val="115000"/>
              </a:lnSpc>
              <a:spcBef>
                <a:spcPts val="0"/>
              </a:spcBef>
              <a:buClr>
                <a:schemeClr val="dk1"/>
              </a:buClr>
              <a:buSzPct val="78571"/>
              <a:buFont typeface="Arial"/>
              <a:buNone/>
            </a:pPr>
            <a:r>
              <a:t/>
            </a:r>
            <a:endParaRPr sz="1400"/>
          </a:p>
          <a:p>
            <a:pPr lvl="0" rtl="0">
              <a:spcBef>
                <a:spcPts val="0"/>
              </a:spcBef>
              <a:buNone/>
            </a:pPr>
            <a:r>
              <a:t/>
            </a:r>
            <a:endParaRPr/>
          </a:p>
        </p:txBody>
      </p:sp>
      <p:pic>
        <p:nvPicPr>
          <p:cNvPr id="297" name="Shape 297"/>
          <p:cNvPicPr preferRelativeResize="0"/>
          <p:nvPr/>
        </p:nvPicPr>
        <p:blipFill>
          <a:blip r:embed="rId3">
            <a:alphaModFix/>
          </a:blip>
          <a:stretch>
            <a:fillRect/>
          </a:stretch>
        </p:blipFill>
        <p:spPr>
          <a:xfrm rot="10800000">
            <a:off x="133872" y="159187"/>
            <a:ext cx="18527" cy="10145"/>
          </a:xfrm>
          <a:prstGeom prst="rect">
            <a:avLst/>
          </a:prstGeom>
          <a:noFill/>
          <a:ln>
            <a:noFill/>
          </a:ln>
        </p:spPr>
      </p:pic>
      <p:pic>
        <p:nvPicPr>
          <p:cNvPr id="298" name="Shape 298"/>
          <p:cNvPicPr preferRelativeResize="0"/>
          <p:nvPr/>
        </p:nvPicPr>
        <p:blipFill>
          <a:blip r:embed="rId4">
            <a:alphaModFix/>
          </a:blip>
          <a:stretch>
            <a:fillRect/>
          </a:stretch>
        </p:blipFill>
        <p:spPr>
          <a:xfrm>
            <a:off x="2371175" y="850775"/>
            <a:ext cx="3727995" cy="636300"/>
          </a:xfrm>
          <a:prstGeom prst="rect">
            <a:avLst/>
          </a:prstGeom>
          <a:noFill/>
          <a:ln>
            <a:noFill/>
          </a:ln>
        </p:spPr>
      </p:pic>
      <p:sp>
        <p:nvSpPr>
          <p:cNvPr id="299" name="Shape 299"/>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Screen Shot 2017-05-16 at 4.33.38 PM.png" id="300" name="Shape 300"/>
          <p:cNvPicPr preferRelativeResize="0"/>
          <p:nvPr/>
        </p:nvPicPr>
        <p:blipFill>
          <a:blip r:embed="rId5">
            <a:alphaModFix/>
          </a:blip>
          <a:stretch>
            <a:fillRect/>
          </a:stretch>
        </p:blipFill>
        <p:spPr>
          <a:xfrm>
            <a:off x="2316174" y="1803274"/>
            <a:ext cx="4604523" cy="38154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325138"/>
            <a:ext cx="8520600" cy="636300"/>
          </a:xfrm>
          <a:prstGeom prst="rect">
            <a:avLst/>
          </a:prstGeom>
        </p:spPr>
        <p:txBody>
          <a:bodyPr anchorCtr="0" anchor="t" bIns="91425" lIns="91425" rIns="91425" tIns="91425">
            <a:noAutofit/>
          </a:bodyPr>
          <a:lstStyle/>
          <a:p>
            <a:pPr lvl="0" rtl="0">
              <a:lnSpc>
                <a:spcPct val="115000"/>
              </a:lnSpc>
              <a:spcBef>
                <a:spcPts val="0"/>
              </a:spcBef>
              <a:spcAft>
                <a:spcPts val="1600"/>
              </a:spcAft>
              <a:buClr>
                <a:schemeClr val="dk1"/>
              </a:buClr>
              <a:buSzPct val="45833"/>
              <a:buFont typeface="Arial"/>
              <a:buNone/>
            </a:pPr>
            <a:r>
              <a:rPr b="1" lang="en" sz="2400"/>
              <a:t>Unbinned</a:t>
            </a:r>
            <a:r>
              <a:rPr lang="en" sz="2400"/>
              <a:t>: Piecewise </a:t>
            </a:r>
            <a:r>
              <a:rPr lang="en" sz="2400">
                <a:solidFill>
                  <a:srgbClr val="0070C0"/>
                </a:solidFill>
              </a:rPr>
              <a:t>Exponential Model</a:t>
            </a:r>
          </a:p>
          <a:p>
            <a:pPr lvl="0">
              <a:spcBef>
                <a:spcPts val="0"/>
              </a:spcBef>
              <a:buClr>
                <a:schemeClr val="dk1"/>
              </a:buClr>
              <a:buSzPct val="39285"/>
              <a:buFont typeface="Arial"/>
              <a:buNone/>
            </a:pPr>
            <a:r>
              <a:t/>
            </a:r>
            <a:endParaRPr/>
          </a:p>
          <a:p>
            <a:pPr lvl="0">
              <a:spcBef>
                <a:spcPts val="0"/>
              </a:spcBef>
              <a:buNone/>
            </a:pPr>
            <a:r>
              <a:t/>
            </a:r>
            <a:endParaRPr/>
          </a:p>
        </p:txBody>
      </p:sp>
      <p:sp>
        <p:nvSpPr>
          <p:cNvPr id="306" name="Shape 306"/>
          <p:cNvSpPr txBox="1"/>
          <p:nvPr>
            <p:ph idx="1" type="body"/>
          </p:nvPr>
        </p:nvSpPr>
        <p:spPr>
          <a:xfrm>
            <a:off x="311700" y="848323"/>
            <a:ext cx="8520600" cy="1360499"/>
          </a:xfrm>
          <a:prstGeom prst="rect">
            <a:avLst/>
          </a:prstGeom>
        </p:spPr>
        <p:txBody>
          <a:bodyPr anchorCtr="0" anchor="t" bIns="91425" lIns="91425" rIns="91425" tIns="91425">
            <a:noAutofit/>
          </a:bodyPr>
          <a:lstStyle/>
          <a:p>
            <a:pPr lvl="0" rtl="0">
              <a:lnSpc>
                <a:spcPct val="100000"/>
              </a:lnSpc>
              <a:spcBef>
                <a:spcPts val="0"/>
              </a:spcBef>
              <a:spcAft>
                <a:spcPts val="0"/>
              </a:spcAft>
              <a:buClr>
                <a:schemeClr val="dk1"/>
              </a:buClr>
              <a:buSzPct val="78571"/>
              <a:buFont typeface="Arial"/>
              <a:buNone/>
            </a:pPr>
            <a:r>
              <a:t/>
            </a:r>
            <a:endParaRPr sz="1400"/>
          </a:p>
          <a:p>
            <a:pPr lvl="0" rtl="0">
              <a:lnSpc>
                <a:spcPct val="100000"/>
              </a:lnSpc>
              <a:spcBef>
                <a:spcPts val="0"/>
              </a:spcBef>
              <a:spcAft>
                <a:spcPts val="0"/>
              </a:spcAft>
              <a:buClr>
                <a:schemeClr val="dk1"/>
              </a:buClr>
              <a:buSzPct val="78571"/>
              <a:buFont typeface="Arial"/>
              <a:buNone/>
            </a:pPr>
            <a:r>
              <a:t/>
            </a:r>
            <a:endParaRPr sz="1400"/>
          </a:p>
          <a:p>
            <a:pPr lvl="0" rtl="0">
              <a:lnSpc>
                <a:spcPct val="100000"/>
              </a:lnSpc>
              <a:spcBef>
                <a:spcPts val="0"/>
              </a:spcBef>
              <a:spcAft>
                <a:spcPts val="0"/>
              </a:spcAft>
              <a:buClr>
                <a:schemeClr val="dk1"/>
              </a:buClr>
              <a:buSzPct val="78571"/>
              <a:buFont typeface="Arial"/>
              <a:buNone/>
            </a:pPr>
            <a:r>
              <a:t/>
            </a:r>
            <a:endParaRPr sz="1400"/>
          </a:p>
          <a:p>
            <a:pPr lvl="0" rtl="0">
              <a:lnSpc>
                <a:spcPct val="100000"/>
              </a:lnSpc>
              <a:spcBef>
                <a:spcPts val="0"/>
              </a:spcBef>
              <a:spcAft>
                <a:spcPts val="0"/>
              </a:spcAft>
              <a:buClr>
                <a:schemeClr val="dk1"/>
              </a:buClr>
              <a:buSzPct val="78571"/>
              <a:buFont typeface="Arial"/>
              <a:buNone/>
            </a:pPr>
            <a:r>
              <a:rPr lang="en" sz="1400"/>
              <a:t>Newton's method is used to solve for the converged values of the maximum likelihood estimates of a, b, and c.</a:t>
            </a:r>
          </a:p>
          <a:p>
            <a:pPr lvl="0" rtl="0">
              <a:lnSpc>
                <a:spcPct val="100000"/>
              </a:lnSpc>
              <a:spcBef>
                <a:spcPts val="0"/>
              </a:spcBef>
              <a:buClr>
                <a:schemeClr val="dk1"/>
              </a:buClr>
              <a:buSzPct val="78571"/>
              <a:buFont typeface="Arial"/>
              <a:buNone/>
            </a:pPr>
            <a:r>
              <a:t/>
            </a:r>
            <a:endParaRPr sz="1400"/>
          </a:p>
          <a:p>
            <a:pPr lvl="0" rtl="0">
              <a:lnSpc>
                <a:spcPct val="100000"/>
              </a:lnSpc>
              <a:spcBef>
                <a:spcPts val="0"/>
              </a:spcBef>
              <a:buNone/>
            </a:pPr>
            <a:r>
              <a:t/>
            </a:r>
            <a:endParaRPr sz="1400"/>
          </a:p>
          <a:p>
            <a:pPr lvl="0" rtl="0">
              <a:spcBef>
                <a:spcPts val="0"/>
              </a:spcBef>
              <a:buNone/>
            </a:pPr>
            <a:r>
              <a:t/>
            </a:r>
            <a:endParaRPr/>
          </a:p>
        </p:txBody>
      </p:sp>
      <p:pic>
        <p:nvPicPr>
          <p:cNvPr id="307" name="Shape 307"/>
          <p:cNvPicPr preferRelativeResize="0"/>
          <p:nvPr/>
        </p:nvPicPr>
        <p:blipFill>
          <a:blip r:embed="rId3">
            <a:alphaModFix/>
          </a:blip>
          <a:stretch>
            <a:fillRect/>
          </a:stretch>
        </p:blipFill>
        <p:spPr>
          <a:xfrm>
            <a:off x="2419350" y="809625"/>
            <a:ext cx="4466775" cy="744475"/>
          </a:xfrm>
          <a:prstGeom prst="rect">
            <a:avLst/>
          </a:prstGeom>
          <a:noFill/>
          <a:ln>
            <a:noFill/>
          </a:ln>
        </p:spPr>
      </p:pic>
      <p:sp>
        <p:nvSpPr>
          <p:cNvPr id="308" name="Shape 308"/>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Screen Shot 2017-05-16 at 7.26.19 PM.png" id="309" name="Shape 309"/>
          <p:cNvPicPr preferRelativeResize="0"/>
          <p:nvPr/>
        </p:nvPicPr>
        <p:blipFill>
          <a:blip r:embed="rId4">
            <a:alphaModFix/>
          </a:blip>
          <a:stretch>
            <a:fillRect/>
          </a:stretch>
        </p:blipFill>
        <p:spPr>
          <a:xfrm>
            <a:off x="2633250" y="1919600"/>
            <a:ext cx="4322333" cy="36991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325138"/>
            <a:ext cx="8520600" cy="636300"/>
          </a:xfrm>
          <a:prstGeom prst="rect">
            <a:avLst/>
          </a:prstGeom>
        </p:spPr>
        <p:txBody>
          <a:bodyPr anchorCtr="0" anchor="t" bIns="91425" lIns="91425" rIns="91425" tIns="91425">
            <a:noAutofit/>
          </a:bodyPr>
          <a:lstStyle/>
          <a:p>
            <a:pPr lvl="0" rtl="0">
              <a:lnSpc>
                <a:spcPct val="115000"/>
              </a:lnSpc>
              <a:spcBef>
                <a:spcPts val="0"/>
              </a:spcBef>
              <a:spcAft>
                <a:spcPts val="1600"/>
              </a:spcAft>
              <a:buClr>
                <a:schemeClr val="dk1"/>
              </a:buClr>
              <a:buSzPct val="45833"/>
              <a:buFont typeface="Arial"/>
              <a:buNone/>
            </a:pPr>
            <a:r>
              <a:rPr b="1" lang="en" sz="2400"/>
              <a:t>Unbinned</a:t>
            </a:r>
            <a:r>
              <a:rPr lang="en" sz="2400"/>
              <a:t>: Piecewise </a:t>
            </a:r>
            <a:r>
              <a:rPr lang="en" sz="2400">
                <a:solidFill>
                  <a:srgbClr val="0070C0"/>
                </a:solidFill>
              </a:rPr>
              <a:t>Power Model</a:t>
            </a:r>
          </a:p>
          <a:p>
            <a:pPr lvl="0">
              <a:spcBef>
                <a:spcPts val="0"/>
              </a:spcBef>
              <a:buClr>
                <a:schemeClr val="dk1"/>
              </a:buClr>
              <a:buSzPct val="39285"/>
              <a:buFont typeface="Arial"/>
              <a:buNone/>
            </a:pPr>
            <a:r>
              <a:t/>
            </a:r>
            <a:endParaRPr b="1"/>
          </a:p>
        </p:txBody>
      </p:sp>
      <p:sp>
        <p:nvSpPr>
          <p:cNvPr id="315" name="Shape 315"/>
          <p:cNvSpPr txBox="1"/>
          <p:nvPr>
            <p:ph idx="1" type="body"/>
          </p:nvPr>
        </p:nvSpPr>
        <p:spPr>
          <a:xfrm>
            <a:off x="311700" y="850742"/>
            <a:ext cx="8520600" cy="1271100"/>
          </a:xfrm>
          <a:prstGeom prst="rect">
            <a:avLst/>
          </a:prstGeom>
        </p:spPr>
        <p:txBody>
          <a:bodyPr anchorCtr="0" anchor="t" bIns="91425" lIns="91425" rIns="91425" tIns="91425">
            <a:noAutofit/>
          </a:bodyPr>
          <a:lstStyle/>
          <a:p>
            <a:pPr lvl="0" rtl="0">
              <a:lnSpc>
                <a:spcPct val="100000"/>
              </a:lnSpc>
              <a:spcBef>
                <a:spcPts val="0"/>
              </a:spcBef>
              <a:spcAft>
                <a:spcPts val="0"/>
              </a:spcAft>
              <a:buClr>
                <a:schemeClr val="dk1"/>
              </a:buClr>
              <a:buSzPct val="78571"/>
              <a:buFont typeface="Arial"/>
              <a:buNone/>
            </a:pPr>
            <a:r>
              <a:t/>
            </a:r>
            <a:endParaRPr i="1" sz="1400">
              <a:solidFill>
                <a:srgbClr val="0070C0"/>
              </a:solidFill>
            </a:endParaRPr>
          </a:p>
          <a:p>
            <a:pPr lvl="0" rtl="0">
              <a:lnSpc>
                <a:spcPct val="100000"/>
              </a:lnSpc>
              <a:spcBef>
                <a:spcPts val="0"/>
              </a:spcBef>
              <a:spcAft>
                <a:spcPts val="0"/>
              </a:spcAft>
              <a:buClr>
                <a:schemeClr val="dk1"/>
              </a:buClr>
              <a:buSzPct val="78571"/>
              <a:buFont typeface="Arial"/>
              <a:buNone/>
            </a:pPr>
            <a:r>
              <a:t/>
            </a:r>
            <a:endParaRPr i="1" sz="1400">
              <a:solidFill>
                <a:srgbClr val="0070C0"/>
              </a:solidFill>
            </a:endParaRPr>
          </a:p>
          <a:p>
            <a:pPr lvl="0" rtl="0">
              <a:lnSpc>
                <a:spcPct val="100000"/>
              </a:lnSpc>
              <a:spcBef>
                <a:spcPts val="0"/>
              </a:spcBef>
              <a:spcAft>
                <a:spcPts val="0"/>
              </a:spcAft>
              <a:buClr>
                <a:schemeClr val="dk1"/>
              </a:buClr>
              <a:buSzPct val="78571"/>
              <a:buFont typeface="Arial"/>
              <a:buNone/>
            </a:pPr>
            <a:r>
              <a:t/>
            </a:r>
            <a:endParaRPr i="1" sz="1400">
              <a:solidFill>
                <a:srgbClr val="0070C0"/>
              </a:solidFill>
            </a:endParaRPr>
          </a:p>
          <a:p>
            <a:pPr lvl="0" rtl="0">
              <a:lnSpc>
                <a:spcPct val="100000"/>
              </a:lnSpc>
              <a:spcBef>
                <a:spcPts val="0"/>
              </a:spcBef>
              <a:spcAft>
                <a:spcPts val="0"/>
              </a:spcAft>
              <a:buClr>
                <a:schemeClr val="dk1"/>
              </a:buClr>
              <a:buSzPct val="78571"/>
              <a:buFont typeface="Arial"/>
              <a:buNone/>
            </a:pPr>
            <a:r>
              <a:rPr lang="en" sz="1400"/>
              <a:t>Newton's method is used to solve for the converged values of the maximum likelihood estimates of a, b, and c.</a:t>
            </a:r>
          </a:p>
          <a:p>
            <a:pPr lvl="0" rtl="0">
              <a:lnSpc>
                <a:spcPct val="100000"/>
              </a:lnSpc>
              <a:spcBef>
                <a:spcPts val="0"/>
              </a:spcBef>
              <a:buClr>
                <a:schemeClr val="dk1"/>
              </a:buClr>
              <a:buSzPct val="78571"/>
              <a:buFont typeface="Arial"/>
              <a:buNone/>
            </a:pPr>
            <a:r>
              <a:t/>
            </a:r>
            <a:endParaRPr sz="1400"/>
          </a:p>
        </p:txBody>
      </p:sp>
      <p:pic>
        <p:nvPicPr>
          <p:cNvPr id="316" name="Shape 316"/>
          <p:cNvPicPr preferRelativeResize="0"/>
          <p:nvPr/>
        </p:nvPicPr>
        <p:blipFill>
          <a:blip r:embed="rId3">
            <a:alphaModFix/>
          </a:blip>
          <a:stretch>
            <a:fillRect/>
          </a:stretch>
        </p:blipFill>
        <p:spPr>
          <a:xfrm>
            <a:off x="2382322" y="809047"/>
            <a:ext cx="4131675" cy="692500"/>
          </a:xfrm>
          <a:prstGeom prst="rect">
            <a:avLst/>
          </a:prstGeom>
          <a:noFill/>
          <a:ln>
            <a:noFill/>
          </a:ln>
        </p:spPr>
      </p:pic>
      <p:sp>
        <p:nvSpPr>
          <p:cNvPr id="317" name="Shape 317"/>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Screen Shot 2017-05-16 at 4.56.25 PM.png" id="318" name="Shape 318"/>
          <p:cNvPicPr preferRelativeResize="0"/>
          <p:nvPr/>
        </p:nvPicPr>
        <p:blipFill>
          <a:blip r:embed="rId4">
            <a:alphaModFix/>
          </a:blip>
          <a:stretch>
            <a:fillRect/>
          </a:stretch>
        </p:blipFill>
        <p:spPr>
          <a:xfrm>
            <a:off x="2382324" y="1867176"/>
            <a:ext cx="4407248" cy="37981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solidFill>
                  <a:srgbClr val="0070C0"/>
                </a:solidFill>
              </a:rPr>
              <a:t>Binned Data</a:t>
            </a:r>
          </a:p>
        </p:txBody>
      </p:sp>
      <p:sp>
        <p:nvSpPr>
          <p:cNvPr id="324" name="Shape 324"/>
          <p:cNvSpPr txBox="1"/>
          <p:nvPr>
            <p:ph idx="1" type="body"/>
          </p:nvPr>
        </p:nvSpPr>
        <p:spPr>
          <a:xfrm>
            <a:off x="311700" y="1280527"/>
            <a:ext cx="8520600" cy="3795900"/>
          </a:xfrm>
          <a:prstGeom prst="rect">
            <a:avLst/>
          </a:prstGeom>
        </p:spPr>
        <p:txBody>
          <a:bodyPr anchorCtr="0" anchor="t" bIns="91425" lIns="91425" rIns="91425" tIns="91425">
            <a:noAutofit/>
          </a:bodyPr>
          <a:lstStyle/>
          <a:p>
            <a:pPr lvl="0">
              <a:spcBef>
                <a:spcPts val="0"/>
              </a:spcBef>
              <a:buNone/>
            </a:pPr>
            <a:r>
              <a:rPr lang="en"/>
              <a:t>Approach:</a:t>
            </a:r>
          </a:p>
          <a:p>
            <a:pPr indent="-228600" lvl="0" marL="457200" rtl="0">
              <a:spcBef>
                <a:spcPts val="0"/>
              </a:spcBef>
              <a:buAutoNum type="arabicPeriod"/>
            </a:pPr>
            <a:r>
              <a:rPr lang="en"/>
              <a:t>Group data into equal length blocks.</a:t>
            </a:r>
          </a:p>
          <a:p>
            <a:pPr indent="-228600" lvl="0" marL="457200" rtl="0">
              <a:spcBef>
                <a:spcPts val="0"/>
              </a:spcBef>
              <a:buAutoNum type="arabicPeriod"/>
            </a:pPr>
            <a:r>
              <a:rPr lang="en"/>
              <a:t>Count the points in each bin (Yk).</a:t>
            </a:r>
          </a:p>
          <a:p>
            <a:pPr indent="-228600" lvl="0" marL="457200" rtl="0">
              <a:spcBef>
                <a:spcPts val="0"/>
              </a:spcBef>
              <a:buAutoNum type="arabicPeriod"/>
            </a:pPr>
            <a:r>
              <a:rPr lang="en"/>
              <a:t>Record the midpoint of each bin. </a:t>
            </a:r>
          </a:p>
          <a:p>
            <a:pPr indent="-228600" lvl="0" marL="457200" rtl="0">
              <a:spcBef>
                <a:spcPts val="0"/>
              </a:spcBef>
              <a:buAutoNum type="arabicPeriod"/>
            </a:pPr>
            <a:r>
              <a:rPr lang="en"/>
              <a:t>Fit a model using </a:t>
            </a:r>
            <a:br>
              <a:rPr lang="en"/>
            </a:br>
            <a:r>
              <a:rPr lang="en"/>
              <a:t>iterated weighted least squares:</a:t>
            </a:r>
          </a:p>
          <a:p>
            <a:pPr lvl="0" rtl="0">
              <a:spcBef>
                <a:spcPts val="0"/>
              </a:spcBef>
              <a:buNone/>
            </a:pPr>
            <a:r>
              <a:t/>
            </a:r>
            <a:endParaRPr/>
          </a:p>
          <a:p>
            <a:pPr lvl="0" rtl="0">
              <a:spcBef>
                <a:spcPts val="0"/>
              </a:spcBef>
              <a:buNone/>
            </a:pPr>
            <a:r>
              <a:t/>
            </a:r>
            <a:endParaRPr/>
          </a:p>
          <a:p>
            <a:pPr lvl="0">
              <a:spcBef>
                <a:spcPts val="0"/>
              </a:spcBef>
              <a:buNone/>
            </a:pPr>
            <a:r>
              <a:rPr lang="en" sz="1100"/>
              <a:t> </a:t>
            </a:r>
          </a:p>
          <a:p>
            <a:pPr lvl="0" rtl="0">
              <a:spcBef>
                <a:spcPts val="0"/>
              </a:spcBef>
              <a:buNone/>
            </a:pPr>
            <a:r>
              <a:t/>
            </a:r>
            <a:endParaRPr sz="1100"/>
          </a:p>
        </p:txBody>
      </p:sp>
      <p:pic>
        <p:nvPicPr>
          <p:cNvPr id="325" name="Shape 325"/>
          <p:cNvPicPr preferRelativeResize="0"/>
          <p:nvPr/>
        </p:nvPicPr>
        <p:blipFill>
          <a:blip r:embed="rId3">
            <a:alphaModFix/>
          </a:blip>
          <a:stretch>
            <a:fillRect/>
          </a:stretch>
        </p:blipFill>
        <p:spPr>
          <a:xfrm>
            <a:off x="781012" y="3668925"/>
            <a:ext cx="1971675" cy="704850"/>
          </a:xfrm>
          <a:prstGeom prst="rect">
            <a:avLst/>
          </a:prstGeom>
          <a:noFill/>
          <a:ln>
            <a:noFill/>
          </a:ln>
        </p:spPr>
      </p:pic>
      <p:sp>
        <p:nvSpPr>
          <p:cNvPr id="326" name="Shape 326"/>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27" name="Shape 327"/>
          <p:cNvPicPr preferRelativeResize="0"/>
          <p:nvPr/>
        </p:nvPicPr>
        <p:blipFill rotWithShape="1">
          <a:blip r:embed="rId4">
            <a:alphaModFix/>
          </a:blip>
          <a:srcRect b="0" l="0" r="0" t="10450"/>
          <a:stretch/>
        </p:blipFill>
        <p:spPr>
          <a:xfrm>
            <a:off x="4886625" y="1018949"/>
            <a:ext cx="4044150" cy="3983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259850" y="325997"/>
            <a:ext cx="8520600" cy="636300"/>
          </a:xfrm>
          <a:prstGeom prst="rect">
            <a:avLst/>
          </a:prstGeom>
        </p:spPr>
        <p:txBody>
          <a:bodyPr anchorCtr="0" anchor="t" bIns="91425" lIns="91425" rIns="91425" tIns="91425">
            <a:noAutofit/>
          </a:bodyPr>
          <a:lstStyle/>
          <a:p>
            <a:pPr lvl="0">
              <a:spcBef>
                <a:spcPts val="0"/>
              </a:spcBef>
              <a:buNone/>
            </a:pPr>
            <a:r>
              <a:rPr lang="en"/>
              <a:t>Group Members</a:t>
            </a:r>
          </a:p>
        </p:txBody>
      </p:sp>
      <p:sp>
        <p:nvSpPr>
          <p:cNvPr id="61" name="Shape 61"/>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2" name="Shape 62"/>
          <p:cNvPicPr preferRelativeResize="0"/>
          <p:nvPr/>
        </p:nvPicPr>
        <p:blipFill>
          <a:blip r:embed="rId3">
            <a:alphaModFix/>
          </a:blip>
          <a:stretch>
            <a:fillRect/>
          </a:stretch>
        </p:blipFill>
        <p:spPr>
          <a:xfrm>
            <a:off x="259851" y="1392476"/>
            <a:ext cx="8520600" cy="1712848"/>
          </a:xfrm>
          <a:prstGeom prst="rect">
            <a:avLst/>
          </a:prstGeom>
          <a:noFill/>
          <a:ln>
            <a:noFill/>
          </a:ln>
        </p:spPr>
      </p:pic>
      <p:pic>
        <p:nvPicPr>
          <p:cNvPr id="63" name="Shape 63"/>
          <p:cNvPicPr preferRelativeResize="0"/>
          <p:nvPr/>
        </p:nvPicPr>
        <p:blipFill>
          <a:blip r:embed="rId4">
            <a:alphaModFix/>
          </a:blip>
          <a:stretch>
            <a:fillRect/>
          </a:stretch>
        </p:blipFill>
        <p:spPr>
          <a:xfrm>
            <a:off x="543550" y="3673325"/>
            <a:ext cx="1818125" cy="1869224"/>
          </a:xfrm>
          <a:prstGeom prst="rect">
            <a:avLst/>
          </a:prstGeom>
          <a:noFill/>
          <a:ln>
            <a:noFill/>
          </a:ln>
        </p:spPr>
      </p:pic>
      <p:pic>
        <p:nvPicPr>
          <p:cNvPr id="64" name="Shape 64"/>
          <p:cNvPicPr preferRelativeResize="0"/>
          <p:nvPr/>
        </p:nvPicPr>
        <p:blipFill>
          <a:blip r:embed="rId5">
            <a:alphaModFix/>
          </a:blip>
          <a:stretch>
            <a:fillRect/>
          </a:stretch>
        </p:blipFill>
        <p:spPr>
          <a:xfrm>
            <a:off x="3659150" y="3689399"/>
            <a:ext cx="1712850" cy="1712850"/>
          </a:xfrm>
          <a:prstGeom prst="rect">
            <a:avLst/>
          </a:prstGeom>
          <a:noFill/>
          <a:ln>
            <a:noFill/>
          </a:ln>
        </p:spPr>
      </p:pic>
      <p:pic>
        <p:nvPicPr>
          <p:cNvPr id="65" name="Shape 65"/>
          <p:cNvPicPr preferRelativeResize="0"/>
          <p:nvPr/>
        </p:nvPicPr>
        <p:blipFill>
          <a:blip r:embed="rId6">
            <a:alphaModFix/>
          </a:blip>
          <a:stretch>
            <a:fillRect/>
          </a:stretch>
        </p:blipFill>
        <p:spPr>
          <a:xfrm>
            <a:off x="6434324" y="3836625"/>
            <a:ext cx="2109303" cy="1542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Linear Intensity</a:t>
            </a:r>
          </a:p>
        </p:txBody>
      </p:sp>
      <p:sp>
        <p:nvSpPr>
          <p:cNvPr id="333" name="Shape 333"/>
          <p:cNvSpPr txBox="1"/>
          <p:nvPr>
            <p:ph idx="1" type="body"/>
          </p:nvPr>
        </p:nvSpPr>
        <p:spPr>
          <a:xfrm>
            <a:off x="311700" y="1280527"/>
            <a:ext cx="8520600" cy="3795900"/>
          </a:xfrm>
          <a:prstGeom prst="rect">
            <a:avLst/>
          </a:prstGeom>
        </p:spPr>
        <p:txBody>
          <a:bodyPr anchorCtr="0" anchor="t" bIns="91425" lIns="91425" rIns="91425" tIns="91425">
            <a:noAutofit/>
          </a:bodyPr>
          <a:lstStyle/>
          <a:p>
            <a:pPr lvl="0">
              <a:spcBef>
                <a:spcPts val="0"/>
              </a:spcBef>
              <a:buNone/>
            </a:pPr>
            <a:r>
              <a:rPr lang="en"/>
              <a:t> </a:t>
            </a:r>
          </a:p>
        </p:txBody>
      </p:sp>
      <p:sp>
        <p:nvSpPr>
          <p:cNvPr id="334" name="Shape 334"/>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35" name="Shape 335"/>
          <p:cNvPicPr preferRelativeResize="0"/>
          <p:nvPr/>
        </p:nvPicPr>
        <p:blipFill rotWithShape="1">
          <a:blip r:embed="rId3">
            <a:alphaModFix/>
          </a:blip>
          <a:srcRect b="0" l="0" r="0" t="12056"/>
          <a:stretch/>
        </p:blipFill>
        <p:spPr>
          <a:xfrm>
            <a:off x="1495225" y="1601775"/>
            <a:ext cx="6153549" cy="3865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Exponential Intensity</a:t>
            </a:r>
          </a:p>
        </p:txBody>
      </p:sp>
      <p:sp>
        <p:nvSpPr>
          <p:cNvPr id="341" name="Shape 341"/>
          <p:cNvSpPr txBox="1"/>
          <p:nvPr>
            <p:ph idx="1" type="body"/>
          </p:nvPr>
        </p:nvSpPr>
        <p:spPr>
          <a:xfrm>
            <a:off x="311700" y="1280527"/>
            <a:ext cx="8520600" cy="3795900"/>
          </a:xfrm>
          <a:prstGeom prst="rect">
            <a:avLst/>
          </a:prstGeom>
        </p:spPr>
        <p:txBody>
          <a:bodyPr anchorCtr="0" anchor="t" bIns="91425" lIns="91425" rIns="91425" tIns="91425">
            <a:noAutofit/>
          </a:bodyPr>
          <a:lstStyle/>
          <a:p>
            <a:pPr lvl="0">
              <a:spcBef>
                <a:spcPts val="0"/>
              </a:spcBef>
              <a:buNone/>
            </a:pPr>
            <a:r>
              <a:rPr lang="en"/>
              <a:t> </a:t>
            </a:r>
          </a:p>
        </p:txBody>
      </p:sp>
      <p:sp>
        <p:nvSpPr>
          <p:cNvPr id="342" name="Shape 342"/>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43" name="Shape 343"/>
          <p:cNvPicPr preferRelativeResize="0"/>
          <p:nvPr/>
        </p:nvPicPr>
        <p:blipFill rotWithShape="1">
          <a:blip r:embed="rId3">
            <a:alphaModFix/>
          </a:blip>
          <a:srcRect b="0" l="0" r="0" t="11832"/>
          <a:stretch/>
        </p:blipFill>
        <p:spPr>
          <a:xfrm>
            <a:off x="1495225" y="1591899"/>
            <a:ext cx="6153549" cy="3875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How Do the Two Methods Compare?</a:t>
            </a:r>
          </a:p>
        </p:txBody>
      </p:sp>
      <p:sp>
        <p:nvSpPr>
          <p:cNvPr id="349" name="Shape 349"/>
          <p:cNvSpPr txBox="1"/>
          <p:nvPr>
            <p:ph idx="1" type="body"/>
          </p:nvPr>
        </p:nvSpPr>
        <p:spPr>
          <a:xfrm>
            <a:off x="311700" y="1280527"/>
            <a:ext cx="8520600" cy="3795900"/>
          </a:xfrm>
          <a:prstGeom prst="rect">
            <a:avLst/>
          </a:prstGeom>
        </p:spPr>
        <p:txBody>
          <a:bodyPr anchorCtr="0" anchor="ctr" bIns="91425" lIns="91425" rIns="91425" tIns="91425">
            <a:noAutofit/>
          </a:bodyPr>
          <a:lstStyle/>
          <a:p>
            <a:pPr lvl="0" algn="ctr">
              <a:spcBef>
                <a:spcPts val="0"/>
              </a:spcBef>
              <a:buNone/>
            </a:pPr>
            <a:r>
              <a:rPr lang="en" sz="14000"/>
              <a:t>?</a:t>
            </a:r>
          </a:p>
        </p:txBody>
      </p:sp>
      <p:sp>
        <p:nvSpPr>
          <p:cNvPr id="350" name="Shape 350"/>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311700" y="494472"/>
            <a:ext cx="8520600" cy="636300"/>
          </a:xfrm>
          <a:prstGeom prst="rect">
            <a:avLst/>
          </a:prstGeom>
        </p:spPr>
        <p:txBody>
          <a:bodyPr anchorCtr="0" anchor="t" bIns="91425" lIns="91425" rIns="91425" tIns="91425">
            <a:noAutofit/>
          </a:bodyPr>
          <a:lstStyle/>
          <a:p>
            <a:pPr lvl="0" rtl="0">
              <a:spcBef>
                <a:spcPts val="0"/>
              </a:spcBef>
              <a:buNone/>
            </a:pPr>
            <a:r>
              <a:rPr lang="en"/>
              <a:t>Comparing Speed</a:t>
            </a:r>
          </a:p>
        </p:txBody>
      </p:sp>
      <p:sp>
        <p:nvSpPr>
          <p:cNvPr id="356" name="Shape 356"/>
          <p:cNvSpPr txBox="1"/>
          <p:nvPr>
            <p:ph idx="1" type="body"/>
          </p:nvPr>
        </p:nvSpPr>
        <p:spPr>
          <a:xfrm>
            <a:off x="311700" y="1280527"/>
            <a:ext cx="8520600" cy="3795900"/>
          </a:xfrm>
          <a:prstGeom prst="rect">
            <a:avLst/>
          </a:prstGeom>
        </p:spPr>
        <p:txBody>
          <a:bodyPr anchorCtr="0" anchor="t" bIns="91425" lIns="91425" rIns="91425" tIns="91425">
            <a:noAutofit/>
          </a:bodyPr>
          <a:lstStyle/>
          <a:p>
            <a:pPr lvl="0" rtl="0">
              <a:spcBef>
                <a:spcPts val="0"/>
              </a:spcBef>
              <a:buNone/>
            </a:pPr>
            <a:r>
              <a:rPr lang="en"/>
              <a:t> </a:t>
            </a:r>
          </a:p>
        </p:txBody>
      </p:sp>
      <p:sp>
        <p:nvSpPr>
          <p:cNvPr id="357" name="Shape 357"/>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58" name="Shape 358"/>
          <p:cNvPicPr preferRelativeResize="0"/>
          <p:nvPr/>
        </p:nvPicPr>
        <p:blipFill rotWithShape="1">
          <a:blip r:embed="rId3">
            <a:alphaModFix/>
          </a:blip>
          <a:srcRect b="0" l="0" r="0" t="13741"/>
          <a:stretch/>
        </p:blipFill>
        <p:spPr>
          <a:xfrm>
            <a:off x="1238250" y="1283175"/>
            <a:ext cx="6667500" cy="4107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Comparing Slope Estimates</a:t>
            </a:r>
          </a:p>
        </p:txBody>
      </p:sp>
      <p:sp>
        <p:nvSpPr>
          <p:cNvPr id="364" name="Shape 364"/>
          <p:cNvSpPr txBox="1"/>
          <p:nvPr>
            <p:ph idx="1" type="body"/>
          </p:nvPr>
        </p:nvSpPr>
        <p:spPr>
          <a:xfrm>
            <a:off x="311700" y="1280527"/>
            <a:ext cx="8520600" cy="3795900"/>
          </a:xfrm>
          <a:prstGeom prst="rect">
            <a:avLst/>
          </a:prstGeom>
        </p:spPr>
        <p:txBody>
          <a:bodyPr anchorCtr="0" anchor="t" bIns="91425" lIns="91425" rIns="91425" tIns="91425">
            <a:noAutofit/>
          </a:bodyPr>
          <a:lstStyle/>
          <a:p>
            <a:pPr lvl="0">
              <a:spcBef>
                <a:spcPts val="0"/>
              </a:spcBef>
              <a:buNone/>
            </a:pPr>
            <a:r>
              <a:rPr lang="en"/>
              <a:t> </a:t>
            </a:r>
          </a:p>
        </p:txBody>
      </p:sp>
      <p:sp>
        <p:nvSpPr>
          <p:cNvPr id="365" name="Shape 365"/>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66" name="Shape 366"/>
          <p:cNvPicPr preferRelativeResize="0"/>
          <p:nvPr/>
        </p:nvPicPr>
        <p:blipFill rotWithShape="1">
          <a:blip r:embed="rId3">
            <a:alphaModFix/>
          </a:blip>
          <a:srcRect b="0" l="0" r="0" t="13688"/>
          <a:stretch/>
        </p:blipFill>
        <p:spPr>
          <a:xfrm>
            <a:off x="1238250" y="1280525"/>
            <a:ext cx="6667500" cy="4110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Comparing Intercept Estimates</a:t>
            </a:r>
          </a:p>
        </p:txBody>
      </p:sp>
      <p:sp>
        <p:nvSpPr>
          <p:cNvPr id="372" name="Shape 372"/>
          <p:cNvSpPr txBox="1"/>
          <p:nvPr>
            <p:ph idx="1" type="body"/>
          </p:nvPr>
        </p:nvSpPr>
        <p:spPr>
          <a:xfrm>
            <a:off x="311700" y="1280527"/>
            <a:ext cx="8520600" cy="3795900"/>
          </a:xfrm>
          <a:prstGeom prst="rect">
            <a:avLst/>
          </a:prstGeom>
        </p:spPr>
        <p:txBody>
          <a:bodyPr anchorCtr="0" anchor="t" bIns="91425" lIns="91425" rIns="91425" tIns="91425">
            <a:noAutofit/>
          </a:bodyPr>
          <a:lstStyle/>
          <a:p>
            <a:pPr lvl="0">
              <a:spcBef>
                <a:spcPts val="0"/>
              </a:spcBef>
              <a:buNone/>
            </a:pPr>
            <a:r>
              <a:rPr lang="en"/>
              <a:t> </a:t>
            </a:r>
          </a:p>
        </p:txBody>
      </p:sp>
      <p:sp>
        <p:nvSpPr>
          <p:cNvPr id="373" name="Shape 373"/>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74" name="Shape 374"/>
          <p:cNvPicPr preferRelativeResize="0"/>
          <p:nvPr/>
        </p:nvPicPr>
        <p:blipFill rotWithShape="1">
          <a:blip r:embed="rId3">
            <a:alphaModFix/>
          </a:blip>
          <a:srcRect b="0" l="0" r="0" t="13741"/>
          <a:stretch/>
        </p:blipFill>
        <p:spPr>
          <a:xfrm>
            <a:off x="1238250" y="1283175"/>
            <a:ext cx="6667500" cy="4107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80275" y="494472"/>
            <a:ext cx="8751900" cy="636300"/>
          </a:xfrm>
          <a:prstGeom prst="rect">
            <a:avLst/>
          </a:prstGeom>
        </p:spPr>
        <p:txBody>
          <a:bodyPr anchorCtr="0" anchor="t" bIns="91425" lIns="91425" rIns="91425" tIns="91425">
            <a:noAutofit/>
          </a:bodyPr>
          <a:lstStyle/>
          <a:p>
            <a:pPr lvl="0" rtl="0">
              <a:spcBef>
                <a:spcPts val="0"/>
              </a:spcBef>
              <a:buNone/>
            </a:pPr>
            <a:r>
              <a:rPr lang="en"/>
              <a:t>How do we select between different shapes?</a:t>
            </a:r>
          </a:p>
        </p:txBody>
      </p:sp>
      <p:pic>
        <p:nvPicPr>
          <p:cNvPr id="380" name="Shape 380"/>
          <p:cNvPicPr preferRelativeResize="0"/>
          <p:nvPr/>
        </p:nvPicPr>
        <p:blipFill>
          <a:blip r:embed="rId3">
            <a:alphaModFix/>
          </a:blip>
          <a:stretch>
            <a:fillRect/>
          </a:stretch>
        </p:blipFill>
        <p:spPr>
          <a:xfrm>
            <a:off x="5151250" y="1916959"/>
            <a:ext cx="3680924" cy="2928292"/>
          </a:xfrm>
          <a:prstGeom prst="rect">
            <a:avLst/>
          </a:prstGeom>
          <a:noFill/>
          <a:ln>
            <a:noFill/>
          </a:ln>
        </p:spPr>
      </p:pic>
      <p:pic>
        <p:nvPicPr>
          <p:cNvPr id="381" name="Shape 381"/>
          <p:cNvPicPr preferRelativeResize="0"/>
          <p:nvPr/>
        </p:nvPicPr>
        <p:blipFill>
          <a:blip r:embed="rId4">
            <a:alphaModFix/>
          </a:blip>
          <a:stretch>
            <a:fillRect/>
          </a:stretch>
        </p:blipFill>
        <p:spPr>
          <a:xfrm>
            <a:off x="0" y="1731499"/>
            <a:ext cx="3680924" cy="2928300"/>
          </a:xfrm>
          <a:prstGeom prst="rect">
            <a:avLst/>
          </a:prstGeom>
          <a:noFill/>
          <a:ln>
            <a:noFill/>
          </a:ln>
        </p:spPr>
      </p:pic>
      <p:sp>
        <p:nvSpPr>
          <p:cNvPr id="382" name="Shape 382"/>
          <p:cNvSpPr txBox="1"/>
          <p:nvPr>
            <p:ph idx="1" type="body"/>
          </p:nvPr>
        </p:nvSpPr>
        <p:spPr>
          <a:xfrm>
            <a:off x="3776425" y="2515002"/>
            <a:ext cx="1359600" cy="791399"/>
          </a:xfrm>
          <a:prstGeom prst="rect">
            <a:avLst/>
          </a:prstGeom>
        </p:spPr>
        <p:txBody>
          <a:bodyPr anchorCtr="0" anchor="t" bIns="91425" lIns="91425" rIns="91425" tIns="91425">
            <a:noAutofit/>
          </a:bodyPr>
          <a:lstStyle/>
          <a:p>
            <a:pPr lvl="0" rtl="0">
              <a:spcBef>
                <a:spcPts val="0"/>
              </a:spcBef>
              <a:buNone/>
            </a:pPr>
            <a:r>
              <a:rPr lang="en" sz="7200"/>
              <a:t>??</a:t>
            </a:r>
          </a:p>
        </p:txBody>
      </p:sp>
      <p:sp>
        <p:nvSpPr>
          <p:cNvPr id="383" name="Shape 383"/>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txBox="1"/>
          <p:nvPr>
            <p:ph type="title"/>
          </p:nvPr>
        </p:nvSpPr>
        <p:spPr>
          <a:xfrm>
            <a:off x="80275" y="494472"/>
            <a:ext cx="8751900" cy="636300"/>
          </a:xfrm>
          <a:prstGeom prst="rect">
            <a:avLst/>
          </a:prstGeom>
        </p:spPr>
        <p:txBody>
          <a:bodyPr anchorCtr="0" anchor="t" bIns="91425" lIns="91425" rIns="91425" tIns="91425">
            <a:noAutofit/>
          </a:bodyPr>
          <a:lstStyle/>
          <a:p>
            <a:pPr lvl="0">
              <a:spcBef>
                <a:spcPts val="0"/>
              </a:spcBef>
              <a:buNone/>
            </a:pPr>
            <a:r>
              <a:rPr lang="en"/>
              <a:t>How do we select between different shapes?</a:t>
            </a:r>
          </a:p>
        </p:txBody>
      </p:sp>
      <p:sp>
        <p:nvSpPr>
          <p:cNvPr id="389" name="Shape 389"/>
          <p:cNvSpPr txBox="1"/>
          <p:nvPr>
            <p:ph idx="1" type="body"/>
          </p:nvPr>
        </p:nvSpPr>
        <p:spPr>
          <a:xfrm>
            <a:off x="288900" y="1522801"/>
            <a:ext cx="8566200" cy="1199400"/>
          </a:xfrm>
          <a:prstGeom prst="rect">
            <a:avLst/>
          </a:prstGeom>
        </p:spPr>
        <p:txBody>
          <a:bodyPr anchorCtr="0" anchor="t" bIns="91425" lIns="91425" rIns="91425" tIns="91425">
            <a:noAutofit/>
          </a:bodyPr>
          <a:lstStyle/>
          <a:p>
            <a:pPr lvl="0">
              <a:lnSpc>
                <a:spcPct val="100000"/>
              </a:lnSpc>
              <a:spcBef>
                <a:spcPts val="0"/>
              </a:spcBef>
              <a:buNone/>
            </a:pPr>
            <a:r>
              <a:rPr b="1" lang="en"/>
              <a:t>Likelihood Ratio Test</a:t>
            </a:r>
          </a:p>
          <a:p>
            <a:pPr indent="-228600" lvl="0" marL="457200" rtl="0">
              <a:spcBef>
                <a:spcPts val="0"/>
              </a:spcBef>
            </a:pPr>
            <a:r>
              <a:rPr lang="en"/>
              <a:t>Null Hypothesis:			A constant block is sufficient</a:t>
            </a:r>
          </a:p>
          <a:p>
            <a:pPr indent="-228600" lvl="0" marL="457200" rtl="0">
              <a:spcBef>
                <a:spcPts val="0"/>
              </a:spcBef>
            </a:pPr>
            <a:r>
              <a:rPr lang="en"/>
              <a:t>Alternative Hypothesis:	Reject constant block (use linear shape)</a:t>
            </a:r>
          </a:p>
          <a:p>
            <a:pPr lvl="0" rtl="0">
              <a:spcBef>
                <a:spcPts val="0"/>
              </a:spcBef>
              <a:buNone/>
            </a:pPr>
            <a:r>
              <a:t/>
            </a:r>
            <a:endParaRPr/>
          </a:p>
          <a:p>
            <a:pPr lvl="0">
              <a:spcBef>
                <a:spcPts val="0"/>
              </a:spcBef>
              <a:buNone/>
            </a:pPr>
            <a:r>
              <a:t/>
            </a:r>
            <a:endParaRPr/>
          </a:p>
          <a:p>
            <a:pPr lvl="0">
              <a:spcBef>
                <a:spcPts val="0"/>
              </a:spcBef>
              <a:buNone/>
            </a:pPr>
            <a:r>
              <a:t/>
            </a:r>
            <a:endParaRPr/>
          </a:p>
        </p:txBody>
      </p:sp>
      <p:sp>
        <p:nvSpPr>
          <p:cNvPr id="390" name="Shape 390"/>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391" name="Shape 391"/>
          <p:cNvSpPr/>
          <p:nvPr/>
        </p:nvSpPr>
        <p:spPr>
          <a:xfrm>
            <a:off x="1845400" y="3591687"/>
            <a:ext cx="240300" cy="189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392" name="Shape 392"/>
          <p:cNvPicPr preferRelativeResize="0"/>
          <p:nvPr/>
        </p:nvPicPr>
        <p:blipFill>
          <a:blip r:embed="rId3">
            <a:alphaModFix/>
          </a:blip>
          <a:stretch>
            <a:fillRect/>
          </a:stretch>
        </p:blipFill>
        <p:spPr>
          <a:xfrm>
            <a:off x="868975" y="3368349"/>
            <a:ext cx="7103425" cy="6362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pic>
        <p:nvPicPr>
          <p:cNvPr id="397" name="Shape 397"/>
          <p:cNvPicPr preferRelativeResize="0"/>
          <p:nvPr/>
        </p:nvPicPr>
        <p:blipFill>
          <a:blip r:embed="rId3">
            <a:alphaModFix/>
          </a:blip>
          <a:stretch>
            <a:fillRect/>
          </a:stretch>
        </p:blipFill>
        <p:spPr>
          <a:xfrm>
            <a:off x="80275" y="2104945"/>
            <a:ext cx="4057250" cy="3152479"/>
          </a:xfrm>
          <a:prstGeom prst="rect">
            <a:avLst/>
          </a:prstGeom>
          <a:noFill/>
          <a:ln>
            <a:noFill/>
          </a:ln>
        </p:spPr>
      </p:pic>
      <p:sp>
        <p:nvSpPr>
          <p:cNvPr id="398" name="Shape 398"/>
          <p:cNvSpPr txBox="1"/>
          <p:nvPr>
            <p:ph type="title"/>
          </p:nvPr>
        </p:nvSpPr>
        <p:spPr>
          <a:xfrm>
            <a:off x="80275" y="494472"/>
            <a:ext cx="8751900" cy="636300"/>
          </a:xfrm>
          <a:prstGeom prst="rect">
            <a:avLst/>
          </a:prstGeom>
        </p:spPr>
        <p:txBody>
          <a:bodyPr anchorCtr="0" anchor="t" bIns="91425" lIns="91425" rIns="91425" tIns="91425">
            <a:noAutofit/>
          </a:bodyPr>
          <a:lstStyle/>
          <a:p>
            <a:pPr lvl="0" rtl="0">
              <a:spcBef>
                <a:spcPts val="0"/>
              </a:spcBef>
              <a:buNone/>
            </a:pPr>
            <a:r>
              <a:rPr lang="en"/>
              <a:t>How do we select between different shapes?</a:t>
            </a:r>
          </a:p>
        </p:txBody>
      </p:sp>
      <p:sp>
        <p:nvSpPr>
          <p:cNvPr id="399" name="Shape 399"/>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400" name="Shape 400"/>
          <p:cNvPicPr preferRelativeResize="0"/>
          <p:nvPr/>
        </p:nvPicPr>
        <p:blipFill>
          <a:blip r:embed="rId4">
            <a:alphaModFix/>
          </a:blip>
          <a:stretch>
            <a:fillRect/>
          </a:stretch>
        </p:blipFill>
        <p:spPr>
          <a:xfrm>
            <a:off x="591374" y="3979000"/>
            <a:ext cx="995779" cy="189672"/>
          </a:xfrm>
          <a:prstGeom prst="rect">
            <a:avLst/>
          </a:prstGeom>
          <a:noFill/>
          <a:ln>
            <a:noFill/>
          </a:ln>
        </p:spPr>
      </p:pic>
      <p:sp>
        <p:nvSpPr>
          <p:cNvPr id="401" name="Shape 401"/>
          <p:cNvSpPr/>
          <p:nvPr/>
        </p:nvSpPr>
        <p:spPr>
          <a:xfrm>
            <a:off x="2277725" y="1496037"/>
            <a:ext cx="240300" cy="189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402" name="Shape 402"/>
          <p:cNvPicPr preferRelativeResize="0"/>
          <p:nvPr/>
        </p:nvPicPr>
        <p:blipFill>
          <a:blip r:embed="rId5">
            <a:alphaModFix/>
          </a:blip>
          <a:stretch>
            <a:fillRect/>
          </a:stretch>
        </p:blipFill>
        <p:spPr>
          <a:xfrm>
            <a:off x="4315249" y="2050925"/>
            <a:ext cx="4013100" cy="3344250"/>
          </a:xfrm>
          <a:prstGeom prst="rect">
            <a:avLst/>
          </a:prstGeom>
          <a:noFill/>
          <a:ln>
            <a:noFill/>
          </a:ln>
        </p:spPr>
      </p:pic>
      <p:pic>
        <p:nvPicPr>
          <p:cNvPr id="403" name="Shape 403"/>
          <p:cNvPicPr preferRelativeResize="0"/>
          <p:nvPr/>
        </p:nvPicPr>
        <p:blipFill>
          <a:blip r:embed="rId6">
            <a:alphaModFix/>
          </a:blip>
          <a:stretch>
            <a:fillRect/>
          </a:stretch>
        </p:blipFill>
        <p:spPr>
          <a:xfrm>
            <a:off x="1532050" y="1225197"/>
            <a:ext cx="5848350" cy="5238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 name="Shape 407"/>
        <p:cNvGrpSpPr/>
        <p:nvPr/>
      </p:nvGrpSpPr>
      <p:grpSpPr>
        <a:xfrm>
          <a:off x="0" y="0"/>
          <a:ext cx="0" cy="0"/>
          <a:chOff x="0" y="0"/>
          <a:chExt cx="0" cy="0"/>
        </a:xfrm>
      </p:grpSpPr>
      <p:sp>
        <p:nvSpPr>
          <p:cNvPr id="408" name="Shape 408"/>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Results - Simulated Data</a:t>
            </a:r>
          </a:p>
        </p:txBody>
      </p:sp>
      <p:pic>
        <p:nvPicPr>
          <p:cNvPr id="409" name="Shape 409"/>
          <p:cNvPicPr preferRelativeResize="0"/>
          <p:nvPr/>
        </p:nvPicPr>
        <p:blipFill>
          <a:blip r:embed="rId3">
            <a:alphaModFix/>
          </a:blip>
          <a:stretch>
            <a:fillRect/>
          </a:stretch>
        </p:blipFill>
        <p:spPr>
          <a:xfrm>
            <a:off x="1695225" y="1130775"/>
            <a:ext cx="4815300" cy="4012725"/>
          </a:xfrm>
          <a:prstGeom prst="rect">
            <a:avLst/>
          </a:prstGeom>
          <a:noFill/>
          <a:ln>
            <a:noFill/>
          </a:ln>
        </p:spPr>
      </p:pic>
      <p:sp>
        <p:nvSpPr>
          <p:cNvPr id="410" name="Shape 410"/>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311700" y="494472"/>
            <a:ext cx="8520600" cy="6363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Let’s start with an example</a:t>
            </a:r>
          </a:p>
        </p:txBody>
      </p:sp>
      <p:sp>
        <p:nvSpPr>
          <p:cNvPr id="71" name="Shape 71"/>
          <p:cNvSpPr txBox="1"/>
          <p:nvPr>
            <p:ph idx="1" type="body"/>
          </p:nvPr>
        </p:nvSpPr>
        <p:spPr>
          <a:xfrm>
            <a:off x="311700" y="1180452"/>
            <a:ext cx="8520600" cy="3795900"/>
          </a:xfrm>
          <a:prstGeom prst="rect">
            <a:avLst/>
          </a:prstGeom>
        </p:spPr>
        <p:txBody>
          <a:bodyPr anchorCtr="0" anchor="t" bIns="91425" lIns="91425" rIns="91425" tIns="91425">
            <a:noAutofit/>
          </a:bodyPr>
          <a:lstStyle/>
          <a:p>
            <a:pPr indent="0" lvl="0" marL="0" rtl="0">
              <a:spcBef>
                <a:spcPts val="0"/>
              </a:spcBef>
              <a:buNone/>
            </a:pPr>
            <a:r>
              <a:t/>
            </a:r>
            <a:endParaRPr/>
          </a:p>
          <a:p>
            <a:pPr indent="-342900" lvl="1" marL="914400" rtl="0">
              <a:spcBef>
                <a:spcPts val="0"/>
              </a:spcBef>
              <a:buSzPct val="100000"/>
            </a:pPr>
            <a:r>
              <a:rPr lang="en" sz="1800"/>
              <a:t>Traffic flow</a:t>
            </a:r>
          </a:p>
          <a:p>
            <a:pPr lvl="0" rtl="0">
              <a:spcBef>
                <a:spcPts val="0"/>
              </a:spcBef>
              <a:buNone/>
            </a:pPr>
            <a:r>
              <a:rPr lang="en"/>
              <a:t>   </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Non Homogenous Poisson Process</a:t>
            </a:r>
          </a:p>
          <a:p>
            <a:pPr indent="0" lvl="0" marL="457200" rtl="0">
              <a:spcBef>
                <a:spcPts val="0"/>
              </a:spcBef>
              <a:buNone/>
            </a:pPr>
            <a:r>
              <a:t/>
            </a:r>
            <a:endParaRPr sz="1800"/>
          </a:p>
          <a:p>
            <a:pPr lvl="0">
              <a:spcBef>
                <a:spcPts val="0"/>
              </a:spcBef>
              <a:buNone/>
            </a:pPr>
            <a:r>
              <a:rPr lang="en"/>
              <a:t> </a:t>
            </a:r>
          </a:p>
        </p:txBody>
      </p:sp>
      <p:pic>
        <p:nvPicPr>
          <p:cNvPr descr="Screen Shot 2017-04-29 at 8.58.09 PM.png" id="72" name="Shape 72"/>
          <p:cNvPicPr preferRelativeResize="0"/>
          <p:nvPr/>
        </p:nvPicPr>
        <p:blipFill>
          <a:blip r:embed="rId3">
            <a:alphaModFix/>
          </a:blip>
          <a:stretch>
            <a:fillRect/>
          </a:stretch>
        </p:blipFill>
        <p:spPr>
          <a:xfrm>
            <a:off x="4593725" y="2268487"/>
            <a:ext cx="2521675" cy="1819974"/>
          </a:xfrm>
          <a:prstGeom prst="rect">
            <a:avLst/>
          </a:prstGeom>
          <a:noFill/>
          <a:ln>
            <a:noFill/>
          </a:ln>
        </p:spPr>
      </p:pic>
      <p:pic>
        <p:nvPicPr>
          <p:cNvPr descr="Screen Shot 2017-04-29 at 8.58.55 PM.png" id="73" name="Shape 73"/>
          <p:cNvPicPr preferRelativeResize="0"/>
          <p:nvPr/>
        </p:nvPicPr>
        <p:blipFill>
          <a:blip r:embed="rId4">
            <a:alphaModFix/>
          </a:blip>
          <a:stretch>
            <a:fillRect/>
          </a:stretch>
        </p:blipFill>
        <p:spPr>
          <a:xfrm>
            <a:off x="799250" y="2324500"/>
            <a:ext cx="2729750" cy="1781285"/>
          </a:xfrm>
          <a:prstGeom prst="rect">
            <a:avLst/>
          </a:prstGeom>
          <a:noFill/>
          <a:ln>
            <a:noFill/>
          </a:ln>
        </p:spPr>
      </p:pic>
      <p:sp>
        <p:nvSpPr>
          <p:cNvPr id="74" name="Shape 74"/>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x="0" y="0"/>
          <a:ext cx="0" cy="0"/>
          <a:chOff x="0" y="0"/>
          <a:chExt cx="0" cy="0"/>
        </a:xfrm>
      </p:grpSpPr>
      <p:sp>
        <p:nvSpPr>
          <p:cNvPr id="415" name="Shape 415"/>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Results - BATSE Trigger 551 (Constant)</a:t>
            </a:r>
          </a:p>
        </p:txBody>
      </p:sp>
      <p:pic>
        <p:nvPicPr>
          <p:cNvPr id="416" name="Shape 416"/>
          <p:cNvPicPr preferRelativeResize="0"/>
          <p:nvPr/>
        </p:nvPicPr>
        <p:blipFill>
          <a:blip r:embed="rId3">
            <a:alphaModFix/>
          </a:blip>
          <a:stretch>
            <a:fillRect/>
          </a:stretch>
        </p:blipFill>
        <p:spPr>
          <a:xfrm>
            <a:off x="2004337" y="1130772"/>
            <a:ext cx="5135313" cy="4279427"/>
          </a:xfrm>
          <a:prstGeom prst="rect">
            <a:avLst/>
          </a:prstGeom>
          <a:noFill/>
          <a:ln>
            <a:noFill/>
          </a:ln>
        </p:spPr>
      </p:pic>
      <p:sp>
        <p:nvSpPr>
          <p:cNvPr id="417" name="Shape 417"/>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418" name="Shape 418"/>
          <p:cNvPicPr preferRelativeResize="0"/>
          <p:nvPr/>
        </p:nvPicPr>
        <p:blipFill>
          <a:blip r:embed="rId4">
            <a:alphaModFix/>
          </a:blip>
          <a:stretch>
            <a:fillRect/>
          </a:stretch>
        </p:blipFill>
        <p:spPr>
          <a:xfrm>
            <a:off x="2480049" y="4700375"/>
            <a:ext cx="4353100" cy="709825"/>
          </a:xfrm>
          <a:prstGeom prst="rect">
            <a:avLst/>
          </a:prstGeom>
          <a:noFill/>
          <a:ln>
            <a:noFill/>
          </a:ln>
        </p:spPr>
      </p:pic>
      <p:pic>
        <p:nvPicPr>
          <p:cNvPr id="419" name="Shape 419"/>
          <p:cNvPicPr preferRelativeResize="0"/>
          <p:nvPr/>
        </p:nvPicPr>
        <p:blipFill>
          <a:blip r:embed="rId5">
            <a:alphaModFix/>
          </a:blip>
          <a:stretch>
            <a:fillRect/>
          </a:stretch>
        </p:blipFill>
        <p:spPr>
          <a:xfrm>
            <a:off x="1960425" y="1532225"/>
            <a:ext cx="622074" cy="3312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311700" y="494472"/>
            <a:ext cx="8520600" cy="636300"/>
          </a:xfrm>
          <a:prstGeom prst="rect">
            <a:avLst/>
          </a:prstGeom>
        </p:spPr>
        <p:txBody>
          <a:bodyPr anchorCtr="0" anchor="t" bIns="91425" lIns="91425" rIns="91425" tIns="91425">
            <a:noAutofit/>
          </a:bodyPr>
          <a:lstStyle/>
          <a:p>
            <a:pPr lvl="0" rtl="0">
              <a:spcBef>
                <a:spcPts val="0"/>
              </a:spcBef>
              <a:buNone/>
            </a:pPr>
            <a:r>
              <a:rPr lang="en"/>
              <a:t>Results - </a:t>
            </a:r>
            <a:r>
              <a:rPr lang="en"/>
              <a:t>BATSE Trigger 551</a:t>
            </a:r>
            <a:r>
              <a:rPr lang="en"/>
              <a:t> (Constant + Linear)</a:t>
            </a:r>
          </a:p>
        </p:txBody>
      </p:sp>
      <p:pic>
        <p:nvPicPr>
          <p:cNvPr id="425" name="Shape 425"/>
          <p:cNvPicPr preferRelativeResize="0"/>
          <p:nvPr/>
        </p:nvPicPr>
        <p:blipFill>
          <a:blip r:embed="rId3">
            <a:alphaModFix/>
          </a:blip>
          <a:stretch>
            <a:fillRect/>
          </a:stretch>
        </p:blipFill>
        <p:spPr>
          <a:xfrm>
            <a:off x="2069775" y="1067647"/>
            <a:ext cx="5135313" cy="4279427"/>
          </a:xfrm>
          <a:prstGeom prst="rect">
            <a:avLst/>
          </a:prstGeom>
          <a:noFill/>
          <a:ln>
            <a:noFill/>
          </a:ln>
        </p:spPr>
      </p:pic>
      <p:sp>
        <p:nvSpPr>
          <p:cNvPr id="426" name="Shape 426"/>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427" name="Shape 427"/>
          <p:cNvPicPr preferRelativeResize="0"/>
          <p:nvPr/>
        </p:nvPicPr>
        <p:blipFill>
          <a:blip r:embed="rId4">
            <a:alphaModFix/>
          </a:blip>
          <a:stretch>
            <a:fillRect/>
          </a:stretch>
        </p:blipFill>
        <p:spPr>
          <a:xfrm>
            <a:off x="2496599" y="4686975"/>
            <a:ext cx="4353100" cy="709825"/>
          </a:xfrm>
          <a:prstGeom prst="rect">
            <a:avLst/>
          </a:prstGeom>
          <a:noFill/>
          <a:ln>
            <a:noFill/>
          </a:ln>
        </p:spPr>
      </p:pic>
      <p:pic>
        <p:nvPicPr>
          <p:cNvPr id="428" name="Shape 428"/>
          <p:cNvPicPr preferRelativeResize="0"/>
          <p:nvPr/>
        </p:nvPicPr>
        <p:blipFill>
          <a:blip r:embed="rId5">
            <a:alphaModFix/>
          </a:blip>
          <a:stretch>
            <a:fillRect/>
          </a:stretch>
        </p:blipFill>
        <p:spPr>
          <a:xfrm>
            <a:off x="1960425" y="1456025"/>
            <a:ext cx="622074" cy="3312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sp>
        <p:nvSpPr>
          <p:cNvPr id="433" name="Shape 433"/>
          <p:cNvSpPr txBox="1"/>
          <p:nvPr>
            <p:ph type="title"/>
          </p:nvPr>
        </p:nvSpPr>
        <p:spPr>
          <a:xfrm>
            <a:off x="311700" y="494472"/>
            <a:ext cx="8520600" cy="636300"/>
          </a:xfrm>
          <a:prstGeom prst="rect">
            <a:avLst/>
          </a:prstGeom>
        </p:spPr>
        <p:txBody>
          <a:bodyPr anchorCtr="0" anchor="t" bIns="91425" lIns="91425" rIns="91425" tIns="91425">
            <a:noAutofit/>
          </a:bodyPr>
          <a:lstStyle/>
          <a:p>
            <a:pPr lvl="0" rtl="0">
              <a:spcBef>
                <a:spcPts val="0"/>
              </a:spcBef>
              <a:buNone/>
            </a:pPr>
            <a:r>
              <a:rPr lang="en"/>
              <a:t>Results - </a:t>
            </a:r>
            <a:r>
              <a:rPr lang="en"/>
              <a:t>BATSE Trigger 551 </a:t>
            </a:r>
            <a:r>
              <a:rPr lang="en"/>
              <a:t>(Constant + Lin + Exp)</a:t>
            </a:r>
          </a:p>
        </p:txBody>
      </p:sp>
      <p:pic>
        <p:nvPicPr>
          <p:cNvPr id="434" name="Shape 434"/>
          <p:cNvPicPr preferRelativeResize="0"/>
          <p:nvPr/>
        </p:nvPicPr>
        <p:blipFill>
          <a:blip r:embed="rId3">
            <a:alphaModFix/>
          </a:blip>
          <a:stretch>
            <a:fillRect/>
          </a:stretch>
        </p:blipFill>
        <p:spPr>
          <a:xfrm>
            <a:off x="2004337" y="1130772"/>
            <a:ext cx="5135313" cy="4279427"/>
          </a:xfrm>
          <a:prstGeom prst="rect">
            <a:avLst/>
          </a:prstGeom>
          <a:noFill/>
          <a:ln>
            <a:noFill/>
          </a:ln>
        </p:spPr>
      </p:pic>
      <p:sp>
        <p:nvSpPr>
          <p:cNvPr id="435" name="Shape 435"/>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436" name="Shape 436"/>
          <p:cNvPicPr preferRelativeResize="0"/>
          <p:nvPr/>
        </p:nvPicPr>
        <p:blipFill>
          <a:blip r:embed="rId4">
            <a:alphaModFix/>
          </a:blip>
          <a:stretch>
            <a:fillRect/>
          </a:stretch>
        </p:blipFill>
        <p:spPr>
          <a:xfrm>
            <a:off x="2453424" y="4700375"/>
            <a:ext cx="4353100" cy="709825"/>
          </a:xfrm>
          <a:prstGeom prst="rect">
            <a:avLst/>
          </a:prstGeom>
          <a:noFill/>
          <a:ln>
            <a:noFill/>
          </a:ln>
        </p:spPr>
      </p:pic>
      <p:pic>
        <p:nvPicPr>
          <p:cNvPr id="437" name="Shape 437"/>
          <p:cNvPicPr preferRelativeResize="0"/>
          <p:nvPr/>
        </p:nvPicPr>
        <p:blipFill>
          <a:blip r:embed="rId5">
            <a:alphaModFix/>
          </a:blip>
          <a:stretch>
            <a:fillRect/>
          </a:stretch>
        </p:blipFill>
        <p:spPr>
          <a:xfrm>
            <a:off x="1960425" y="1532225"/>
            <a:ext cx="622074" cy="3312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CFE2F3"/>
        </a:solidFill>
      </p:bgPr>
    </p:bg>
    <p:spTree>
      <p:nvGrpSpPr>
        <p:cNvPr id="441" name="Shape 441"/>
        <p:cNvGrpSpPr/>
        <p:nvPr/>
      </p:nvGrpSpPr>
      <p:grpSpPr>
        <a:xfrm>
          <a:off x="0" y="0"/>
          <a:ext cx="0" cy="0"/>
          <a:chOff x="0" y="0"/>
          <a:chExt cx="0" cy="0"/>
        </a:xfrm>
      </p:grpSpPr>
      <p:sp>
        <p:nvSpPr>
          <p:cNvPr id="442" name="Shape 442"/>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g-gif-update.php.gif" id="443" name="Shape 443"/>
          <p:cNvPicPr preferRelativeResize="0"/>
          <p:nvPr/>
        </p:nvPicPr>
        <p:blipFill>
          <a:blip r:embed="rId3">
            <a:alphaModFix/>
          </a:blip>
          <a:stretch>
            <a:fillRect/>
          </a:stretch>
        </p:blipFill>
        <p:spPr>
          <a:xfrm>
            <a:off x="684775" y="3639774"/>
            <a:ext cx="7786624" cy="1211925"/>
          </a:xfrm>
          <a:prstGeom prst="rect">
            <a:avLst/>
          </a:prstGeom>
          <a:noFill/>
          <a:ln>
            <a:noFill/>
          </a:ln>
        </p:spPr>
      </p:pic>
      <p:pic>
        <p:nvPicPr>
          <p:cNvPr descr="g-gif-update.php.gif" id="444" name="Shape 444"/>
          <p:cNvPicPr preferRelativeResize="0"/>
          <p:nvPr/>
        </p:nvPicPr>
        <p:blipFill>
          <a:blip r:embed="rId4">
            <a:alphaModFix/>
          </a:blip>
          <a:stretch>
            <a:fillRect/>
          </a:stretch>
        </p:blipFill>
        <p:spPr>
          <a:xfrm>
            <a:off x="2200650" y="754199"/>
            <a:ext cx="4562604" cy="1095025"/>
          </a:xfrm>
          <a:prstGeom prst="rect">
            <a:avLst/>
          </a:prstGeom>
          <a:noFill/>
          <a:ln>
            <a:noFill/>
          </a:ln>
        </p:spPr>
      </p:pic>
      <p:pic>
        <p:nvPicPr>
          <p:cNvPr descr="g-gif-update.php.gif" id="445" name="Shape 445"/>
          <p:cNvPicPr preferRelativeResize="0"/>
          <p:nvPr/>
        </p:nvPicPr>
        <p:blipFill>
          <a:blip r:embed="rId5">
            <a:alphaModFix/>
          </a:blip>
          <a:stretch>
            <a:fillRect/>
          </a:stretch>
        </p:blipFill>
        <p:spPr>
          <a:xfrm>
            <a:off x="4019987" y="2237497"/>
            <a:ext cx="951624" cy="824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txBox="1"/>
          <p:nvPr>
            <p:ph type="title"/>
          </p:nvPr>
        </p:nvSpPr>
        <p:spPr>
          <a:xfrm>
            <a:off x="311700" y="409805"/>
            <a:ext cx="8520600" cy="636300"/>
          </a:xfrm>
          <a:prstGeom prst="rect">
            <a:avLst/>
          </a:prstGeom>
        </p:spPr>
        <p:txBody>
          <a:bodyPr anchorCtr="0" anchor="t" bIns="91425" lIns="91425" rIns="91425" tIns="91425">
            <a:noAutofit/>
          </a:bodyPr>
          <a:lstStyle/>
          <a:p>
            <a:pPr lvl="0" rtl="0" algn="l">
              <a:lnSpc>
                <a:spcPct val="115000"/>
              </a:lnSpc>
              <a:spcBef>
                <a:spcPts val="0"/>
              </a:spcBef>
              <a:spcAft>
                <a:spcPts val="1600"/>
              </a:spcAft>
              <a:buNone/>
            </a:pPr>
            <a:r>
              <a:rPr lang="en">
                <a:solidFill>
                  <a:srgbClr val="0070C0"/>
                </a:solidFill>
              </a:rPr>
              <a:t>Applications to Real-time analysis</a:t>
            </a:r>
          </a:p>
          <a:p>
            <a:pPr lvl="0" rtl="0" algn="ctr">
              <a:lnSpc>
                <a:spcPct val="115000"/>
              </a:lnSpc>
              <a:spcBef>
                <a:spcPts val="0"/>
              </a:spcBef>
              <a:spcAft>
                <a:spcPts val="1600"/>
              </a:spcAft>
              <a:buClr>
                <a:schemeClr val="dk1"/>
              </a:buClr>
              <a:buSzPct val="39285"/>
              <a:buFont typeface="Arial"/>
              <a:buNone/>
            </a:pPr>
            <a:r>
              <a:t/>
            </a:r>
            <a:endParaRPr>
              <a:solidFill>
                <a:srgbClr val="000000"/>
              </a:solidFill>
            </a:endParaRPr>
          </a:p>
        </p:txBody>
      </p:sp>
      <p:sp>
        <p:nvSpPr>
          <p:cNvPr id="451" name="Shape 451"/>
          <p:cNvSpPr txBox="1"/>
          <p:nvPr/>
        </p:nvSpPr>
        <p:spPr>
          <a:xfrm>
            <a:off x="311700" y="1133194"/>
            <a:ext cx="3870600" cy="3785100"/>
          </a:xfrm>
          <a:prstGeom prst="rect">
            <a:avLst/>
          </a:prstGeom>
          <a:noFill/>
          <a:ln>
            <a:noFill/>
          </a:ln>
        </p:spPr>
        <p:txBody>
          <a:bodyPr anchorCtr="0" anchor="t" bIns="91425" lIns="91425" rIns="91425" tIns="91425">
            <a:noAutofit/>
          </a:bodyPr>
          <a:lstStyle/>
          <a:p>
            <a:pPr indent="-342900" lvl="0" marL="457200" rtl="0">
              <a:spcBef>
                <a:spcPts val="0"/>
              </a:spcBef>
              <a:buSzPct val="100000"/>
              <a:buChar char="●"/>
            </a:pPr>
            <a:r>
              <a:rPr lang="en" sz="1800"/>
              <a:t>In many cases, it is fine to analyze historical data that has already been collected in the past</a:t>
            </a:r>
          </a:p>
          <a:p>
            <a:pPr indent="-342900" lvl="0" marL="457200" rtl="0">
              <a:spcBef>
                <a:spcPts val="0"/>
              </a:spcBef>
              <a:buSzPct val="100000"/>
              <a:buChar char="●"/>
            </a:pPr>
            <a:r>
              <a:rPr lang="en" sz="1800"/>
              <a:t>However, in other cases, researchers are interested in detecting activity in real time</a:t>
            </a:r>
          </a:p>
          <a:p>
            <a:pPr indent="-342900" lvl="0" marL="457200">
              <a:spcBef>
                <a:spcPts val="0"/>
              </a:spcBef>
              <a:buSzPct val="100000"/>
              <a:buChar char="●"/>
            </a:pPr>
            <a:r>
              <a:rPr lang="en" sz="1800"/>
              <a:t>A classic example is the detection of “transients”: an object that was previously invisible and suddenly brightens, e.g. a supernova.</a:t>
            </a:r>
          </a:p>
        </p:txBody>
      </p:sp>
      <p:pic>
        <p:nvPicPr>
          <p:cNvPr descr="299782main_opticaltransientSCP06F6_.JPG" id="452" name="Shape 452"/>
          <p:cNvPicPr preferRelativeResize="0"/>
          <p:nvPr/>
        </p:nvPicPr>
        <p:blipFill>
          <a:blip r:embed="rId3">
            <a:alphaModFix/>
          </a:blip>
          <a:stretch>
            <a:fillRect/>
          </a:stretch>
        </p:blipFill>
        <p:spPr>
          <a:xfrm>
            <a:off x="4595800" y="1133194"/>
            <a:ext cx="3747186" cy="3233688"/>
          </a:xfrm>
          <a:prstGeom prst="rect">
            <a:avLst/>
          </a:prstGeom>
          <a:noFill/>
          <a:ln>
            <a:noFill/>
          </a:ln>
        </p:spPr>
      </p:pic>
      <p:sp>
        <p:nvSpPr>
          <p:cNvPr id="453" name="Shape 453"/>
          <p:cNvSpPr txBox="1"/>
          <p:nvPr/>
        </p:nvSpPr>
        <p:spPr>
          <a:xfrm>
            <a:off x="0" y="4918194"/>
            <a:ext cx="4595700" cy="731100"/>
          </a:xfrm>
          <a:prstGeom prst="rect">
            <a:avLst/>
          </a:prstGeom>
          <a:noFill/>
          <a:ln>
            <a:noFill/>
          </a:ln>
        </p:spPr>
        <p:txBody>
          <a:bodyPr anchorCtr="0" anchor="t" bIns="91425" lIns="91425" rIns="91425" tIns="91425">
            <a:noAutofit/>
          </a:bodyPr>
          <a:lstStyle/>
          <a:p>
            <a:pPr lvl="0" rtl="0">
              <a:lnSpc>
                <a:spcPct val="115000"/>
              </a:lnSpc>
              <a:spcBef>
                <a:spcPts val="0"/>
              </a:spcBef>
              <a:spcAft>
                <a:spcPts val="200"/>
              </a:spcAft>
              <a:buNone/>
            </a:pPr>
            <a:r>
              <a:t/>
            </a:r>
            <a:endParaRPr sz="1000"/>
          </a:p>
          <a:p>
            <a:pPr lvl="0" rtl="0">
              <a:lnSpc>
                <a:spcPct val="115000"/>
              </a:lnSpc>
              <a:spcBef>
                <a:spcPts val="0"/>
              </a:spcBef>
              <a:spcAft>
                <a:spcPts val="200"/>
              </a:spcAft>
              <a:buClr>
                <a:schemeClr val="dk1"/>
              </a:buClr>
              <a:buSzPct val="110000"/>
              <a:buFont typeface="Arial"/>
              <a:buNone/>
            </a:pPr>
            <a:r>
              <a:rPr lang="en" sz="1000"/>
              <a:t>Image credit:</a:t>
            </a:r>
          </a:p>
          <a:p>
            <a:pPr lvl="0" rtl="0">
              <a:lnSpc>
                <a:spcPct val="115000"/>
              </a:lnSpc>
              <a:spcBef>
                <a:spcPts val="0"/>
              </a:spcBef>
              <a:spcAft>
                <a:spcPts val="200"/>
              </a:spcAft>
              <a:buClr>
                <a:schemeClr val="dk1"/>
              </a:buClr>
              <a:buSzPct val="110000"/>
              <a:buFont typeface="Arial"/>
              <a:buNone/>
            </a:pPr>
            <a:r>
              <a:rPr lang="en" sz="1000"/>
              <a:t>https://www.nasa.gov/mission_pages/hubble/science/hst_img_20090106.html</a:t>
            </a:r>
          </a:p>
        </p:txBody>
      </p:sp>
      <p:sp>
        <p:nvSpPr>
          <p:cNvPr id="454" name="Shape 454"/>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8" name="Shape 458"/>
        <p:cNvGrpSpPr/>
        <p:nvPr/>
      </p:nvGrpSpPr>
      <p:grpSpPr>
        <a:xfrm>
          <a:off x="0" y="0"/>
          <a:ext cx="0" cy="0"/>
          <a:chOff x="0" y="0"/>
          <a:chExt cx="0" cy="0"/>
        </a:xfrm>
      </p:grpSpPr>
      <p:pic>
        <p:nvPicPr>
          <p:cNvPr id="459" name="Shape 459"/>
          <p:cNvPicPr preferRelativeResize="0"/>
          <p:nvPr/>
        </p:nvPicPr>
        <p:blipFill>
          <a:blip r:embed="rId3">
            <a:alphaModFix/>
          </a:blip>
          <a:stretch>
            <a:fillRect/>
          </a:stretch>
        </p:blipFill>
        <p:spPr>
          <a:xfrm>
            <a:off x="1169575" y="3834525"/>
            <a:ext cx="6500075" cy="1594124"/>
          </a:xfrm>
          <a:prstGeom prst="rect">
            <a:avLst/>
          </a:prstGeom>
          <a:noFill/>
          <a:ln>
            <a:noFill/>
          </a:ln>
        </p:spPr>
      </p:pic>
      <p:pic>
        <p:nvPicPr>
          <p:cNvPr descr="299782main_opticaltransientSCP06F6_.JPG" id="460" name="Shape 460"/>
          <p:cNvPicPr preferRelativeResize="0"/>
          <p:nvPr/>
        </p:nvPicPr>
        <p:blipFill>
          <a:blip r:embed="rId4">
            <a:alphaModFix/>
          </a:blip>
          <a:stretch>
            <a:fillRect/>
          </a:stretch>
        </p:blipFill>
        <p:spPr>
          <a:xfrm>
            <a:off x="2698400" y="494483"/>
            <a:ext cx="3747186" cy="3233688"/>
          </a:xfrm>
          <a:prstGeom prst="rect">
            <a:avLst/>
          </a:prstGeom>
          <a:noFill/>
          <a:ln>
            <a:noFill/>
          </a:ln>
        </p:spPr>
      </p:pic>
      <p:sp>
        <p:nvSpPr>
          <p:cNvPr id="461" name="Shape 461"/>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5" name="Shape 465"/>
        <p:cNvGrpSpPr/>
        <p:nvPr/>
      </p:nvGrpSpPr>
      <p:grpSpPr>
        <a:xfrm>
          <a:off x="0" y="0"/>
          <a:ext cx="0" cy="0"/>
          <a:chOff x="0" y="0"/>
          <a:chExt cx="0" cy="0"/>
        </a:xfrm>
      </p:grpSpPr>
      <p:sp>
        <p:nvSpPr>
          <p:cNvPr id="466" name="Shape 466"/>
          <p:cNvSpPr txBox="1"/>
          <p:nvPr>
            <p:ph type="title"/>
          </p:nvPr>
        </p:nvSpPr>
        <p:spPr>
          <a:xfrm>
            <a:off x="311700" y="494472"/>
            <a:ext cx="8520600" cy="636300"/>
          </a:xfrm>
          <a:prstGeom prst="rect">
            <a:avLst/>
          </a:prstGeom>
        </p:spPr>
        <p:txBody>
          <a:bodyPr anchorCtr="0" anchor="t" bIns="91425" lIns="91425" rIns="91425" tIns="91425">
            <a:noAutofit/>
          </a:bodyPr>
          <a:lstStyle/>
          <a:p>
            <a:pPr lvl="0" algn="l">
              <a:spcBef>
                <a:spcPts val="0"/>
              </a:spcBef>
              <a:buNone/>
            </a:pPr>
            <a:r>
              <a:rPr lang="en"/>
              <a:t>Bayesian Block Triggers vs Thresholding Triggers</a:t>
            </a:r>
          </a:p>
        </p:txBody>
      </p:sp>
      <p:sp>
        <p:nvSpPr>
          <p:cNvPr id="467" name="Shape 467"/>
          <p:cNvSpPr txBox="1"/>
          <p:nvPr>
            <p:ph idx="1" type="body"/>
          </p:nvPr>
        </p:nvSpPr>
        <p:spPr>
          <a:xfrm>
            <a:off x="311700" y="1385305"/>
            <a:ext cx="4241700" cy="4009800"/>
          </a:xfrm>
          <a:prstGeom prst="rect">
            <a:avLst/>
          </a:prstGeom>
        </p:spPr>
        <p:txBody>
          <a:bodyPr anchorCtr="0" anchor="t" bIns="91425" lIns="91425" rIns="91425" tIns="91425">
            <a:noAutofit/>
          </a:bodyPr>
          <a:lstStyle/>
          <a:p>
            <a:pPr lvl="0">
              <a:spcBef>
                <a:spcPts val="0"/>
              </a:spcBef>
              <a:buNone/>
            </a:pPr>
            <a:r>
              <a:rPr b="1" lang="en" sz="2000"/>
              <a:t>Thresholding</a:t>
            </a:r>
          </a:p>
          <a:p>
            <a:pPr lvl="0">
              <a:spcBef>
                <a:spcPts val="0"/>
              </a:spcBef>
              <a:buNone/>
            </a:pPr>
            <a:r>
              <a:rPr lang="en"/>
              <a:t>The current method of detecting transients is by setting a threshold value.</a:t>
            </a:r>
          </a:p>
          <a:p>
            <a:pPr indent="-228600" lvl="0" marL="457200" rtl="0">
              <a:spcBef>
                <a:spcPts val="0"/>
              </a:spcBef>
            </a:pPr>
            <a:r>
              <a:rPr lang="en"/>
              <a:t>When the mean signal in the latest window rises above the pre-set threshold, a transient detection is declared</a:t>
            </a:r>
          </a:p>
          <a:p>
            <a:pPr indent="-228600" lvl="0" marL="457200">
              <a:spcBef>
                <a:spcPts val="0"/>
              </a:spcBef>
            </a:pPr>
            <a:r>
              <a:rPr lang="en"/>
              <a:t>Problem: the threshold p needs to be pre-set, along with a window w length over which an average is drawn</a:t>
            </a:r>
          </a:p>
        </p:txBody>
      </p:sp>
      <p:pic>
        <p:nvPicPr>
          <p:cNvPr id="468" name="Shape 468"/>
          <p:cNvPicPr preferRelativeResize="0"/>
          <p:nvPr/>
        </p:nvPicPr>
        <p:blipFill>
          <a:blip r:embed="rId3">
            <a:alphaModFix/>
          </a:blip>
          <a:stretch>
            <a:fillRect/>
          </a:stretch>
        </p:blipFill>
        <p:spPr>
          <a:xfrm>
            <a:off x="4746875" y="1834674"/>
            <a:ext cx="4241700" cy="2672574"/>
          </a:xfrm>
          <a:prstGeom prst="rect">
            <a:avLst/>
          </a:prstGeom>
          <a:noFill/>
          <a:ln>
            <a:noFill/>
          </a:ln>
        </p:spPr>
      </p:pic>
      <p:sp>
        <p:nvSpPr>
          <p:cNvPr id="469" name="Shape 469"/>
          <p:cNvSpPr/>
          <p:nvPr/>
        </p:nvSpPr>
        <p:spPr>
          <a:xfrm>
            <a:off x="5187325" y="3662850"/>
            <a:ext cx="811200" cy="357900"/>
          </a:xfrm>
          <a:prstGeom prst="roundRect">
            <a:avLst>
              <a:gd fmla="val 16667" name="adj"/>
            </a:avLst>
          </a:prstGeom>
          <a:no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0" name="Shape 470"/>
          <p:cNvSpPr/>
          <p:nvPr/>
        </p:nvSpPr>
        <p:spPr>
          <a:xfrm>
            <a:off x="6330325" y="3662850"/>
            <a:ext cx="811200" cy="357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71" name="Shape 471"/>
          <p:cNvSpPr txBox="1"/>
          <p:nvPr/>
        </p:nvSpPr>
        <p:spPr>
          <a:xfrm>
            <a:off x="4865125" y="4915625"/>
            <a:ext cx="1455600" cy="417600"/>
          </a:xfrm>
          <a:prstGeom prst="rect">
            <a:avLst/>
          </a:prstGeom>
          <a:noFill/>
          <a:ln>
            <a:noFill/>
          </a:ln>
        </p:spPr>
        <p:txBody>
          <a:bodyPr anchorCtr="0" anchor="t" bIns="91425" lIns="91425" rIns="91425" tIns="91425">
            <a:noAutofit/>
          </a:bodyPr>
          <a:lstStyle/>
          <a:p>
            <a:pPr lvl="0" algn="ctr">
              <a:spcBef>
                <a:spcPts val="0"/>
              </a:spcBef>
              <a:buNone/>
            </a:pPr>
            <a:r>
              <a:rPr b="1" lang="en">
                <a:solidFill>
                  <a:srgbClr val="38761D"/>
                </a:solidFill>
              </a:rPr>
              <a:t>Left window (noise)</a:t>
            </a:r>
          </a:p>
        </p:txBody>
      </p:sp>
      <p:sp>
        <p:nvSpPr>
          <p:cNvPr id="472" name="Shape 472"/>
          <p:cNvSpPr txBox="1"/>
          <p:nvPr/>
        </p:nvSpPr>
        <p:spPr>
          <a:xfrm>
            <a:off x="6456900" y="4750800"/>
            <a:ext cx="2312400" cy="4176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0000"/>
                </a:solidFill>
              </a:rPr>
              <a:t>Sliding window that is compared against left window</a:t>
            </a:r>
          </a:p>
        </p:txBody>
      </p:sp>
      <p:cxnSp>
        <p:nvCxnSpPr>
          <p:cNvPr id="473" name="Shape 473"/>
          <p:cNvCxnSpPr>
            <a:stCxn id="471" idx="0"/>
            <a:endCxn id="469" idx="2"/>
          </p:cNvCxnSpPr>
          <p:nvPr/>
        </p:nvCxnSpPr>
        <p:spPr>
          <a:xfrm rot="10800000">
            <a:off x="5592925" y="4020725"/>
            <a:ext cx="0" cy="894900"/>
          </a:xfrm>
          <a:prstGeom prst="straightConnector1">
            <a:avLst/>
          </a:prstGeom>
          <a:noFill/>
          <a:ln cap="flat" cmpd="sng" w="38100">
            <a:solidFill>
              <a:srgbClr val="38761D"/>
            </a:solidFill>
            <a:prstDash val="solid"/>
            <a:round/>
            <a:headEnd len="lg" w="lg" type="none"/>
            <a:tailEnd len="lg" w="lg" type="triangle"/>
          </a:ln>
        </p:spPr>
      </p:cxnSp>
      <p:cxnSp>
        <p:nvCxnSpPr>
          <p:cNvPr id="474" name="Shape 474"/>
          <p:cNvCxnSpPr>
            <a:stCxn id="472" idx="0"/>
            <a:endCxn id="470" idx="2"/>
          </p:cNvCxnSpPr>
          <p:nvPr/>
        </p:nvCxnSpPr>
        <p:spPr>
          <a:xfrm rot="10800000">
            <a:off x="6735900" y="4020900"/>
            <a:ext cx="877200" cy="729900"/>
          </a:xfrm>
          <a:prstGeom prst="straightConnector1">
            <a:avLst/>
          </a:prstGeom>
          <a:noFill/>
          <a:ln cap="flat" cmpd="sng" w="38100">
            <a:solidFill>
              <a:srgbClr val="FF0000"/>
            </a:solidFill>
            <a:prstDash val="solid"/>
            <a:round/>
            <a:headEnd len="lg" w="lg" type="none"/>
            <a:tailEnd len="lg" w="lg" type="triangle"/>
          </a:ln>
        </p:spPr>
      </p:cxnSp>
      <p:cxnSp>
        <p:nvCxnSpPr>
          <p:cNvPr id="475" name="Shape 475"/>
          <p:cNvCxnSpPr/>
          <p:nvPr/>
        </p:nvCxnSpPr>
        <p:spPr>
          <a:xfrm>
            <a:off x="6352825" y="3170962"/>
            <a:ext cx="762600" cy="2700"/>
          </a:xfrm>
          <a:prstGeom prst="straightConnector1">
            <a:avLst/>
          </a:prstGeom>
          <a:noFill/>
          <a:ln cap="flat" cmpd="sng" w="38100">
            <a:solidFill>
              <a:srgbClr val="0000FF"/>
            </a:solidFill>
            <a:prstDash val="solid"/>
            <a:round/>
            <a:headEnd len="lg" w="lg" type="none"/>
            <a:tailEnd len="lg" w="lg" type="none"/>
          </a:ln>
        </p:spPr>
      </p:cxnSp>
      <p:cxnSp>
        <p:nvCxnSpPr>
          <p:cNvPr id="476" name="Shape 476"/>
          <p:cNvCxnSpPr/>
          <p:nvPr/>
        </p:nvCxnSpPr>
        <p:spPr>
          <a:xfrm>
            <a:off x="5164250" y="3515700"/>
            <a:ext cx="3700500" cy="15900"/>
          </a:xfrm>
          <a:prstGeom prst="straightConnector1">
            <a:avLst/>
          </a:prstGeom>
          <a:noFill/>
          <a:ln cap="flat" cmpd="sng" w="9525">
            <a:solidFill>
              <a:srgbClr val="000000"/>
            </a:solidFill>
            <a:prstDash val="dash"/>
            <a:round/>
            <a:headEnd len="lg" w="lg" type="none"/>
            <a:tailEnd len="lg" w="lg" type="none"/>
          </a:ln>
        </p:spPr>
      </p:cxnSp>
      <p:sp>
        <p:nvSpPr>
          <p:cNvPr id="477" name="Shape 477"/>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1" name="Shape 481"/>
        <p:cNvGrpSpPr/>
        <p:nvPr/>
      </p:nvGrpSpPr>
      <p:grpSpPr>
        <a:xfrm>
          <a:off x="0" y="0"/>
          <a:ext cx="0" cy="0"/>
          <a:chOff x="0" y="0"/>
          <a:chExt cx="0" cy="0"/>
        </a:xfrm>
      </p:grpSpPr>
      <p:sp>
        <p:nvSpPr>
          <p:cNvPr id="482" name="Shape 482"/>
          <p:cNvSpPr txBox="1"/>
          <p:nvPr>
            <p:ph type="title"/>
          </p:nvPr>
        </p:nvSpPr>
        <p:spPr>
          <a:xfrm>
            <a:off x="311700" y="494472"/>
            <a:ext cx="8520600" cy="636300"/>
          </a:xfrm>
          <a:prstGeom prst="rect">
            <a:avLst/>
          </a:prstGeom>
        </p:spPr>
        <p:txBody>
          <a:bodyPr anchorCtr="0" anchor="t" bIns="91425" lIns="91425" rIns="91425" tIns="91425">
            <a:noAutofit/>
          </a:bodyPr>
          <a:lstStyle/>
          <a:p>
            <a:pPr lvl="0" rtl="0" algn="l">
              <a:spcBef>
                <a:spcPts val="0"/>
              </a:spcBef>
              <a:buNone/>
            </a:pPr>
            <a:r>
              <a:rPr lang="en"/>
              <a:t>Bayesian Block Triggers vs Thresholding Triggers</a:t>
            </a:r>
          </a:p>
        </p:txBody>
      </p:sp>
      <p:sp>
        <p:nvSpPr>
          <p:cNvPr id="483" name="Shape 483"/>
          <p:cNvSpPr txBox="1"/>
          <p:nvPr>
            <p:ph idx="1" type="body"/>
          </p:nvPr>
        </p:nvSpPr>
        <p:spPr>
          <a:xfrm>
            <a:off x="311700" y="1405333"/>
            <a:ext cx="4241700" cy="4009800"/>
          </a:xfrm>
          <a:prstGeom prst="rect">
            <a:avLst/>
          </a:prstGeom>
        </p:spPr>
        <p:txBody>
          <a:bodyPr anchorCtr="0" anchor="t" bIns="91425" lIns="91425" rIns="91425" tIns="91425">
            <a:noAutofit/>
          </a:bodyPr>
          <a:lstStyle/>
          <a:p>
            <a:pPr lvl="0" rtl="0">
              <a:spcBef>
                <a:spcPts val="0"/>
              </a:spcBef>
              <a:buNone/>
            </a:pPr>
            <a:r>
              <a:rPr b="1" lang="en" sz="2000"/>
              <a:t>Bayesian Block algorithm</a:t>
            </a:r>
          </a:p>
          <a:p>
            <a:pPr lvl="0" rtl="0">
              <a:spcBef>
                <a:spcPts val="0"/>
              </a:spcBef>
              <a:buNone/>
            </a:pPr>
            <a:r>
              <a:rPr lang="en"/>
              <a:t>When a new data point is added, the algorithm is called.</a:t>
            </a:r>
          </a:p>
          <a:p>
            <a:pPr indent="-228600" lvl="0" marL="457200" rtl="0">
              <a:spcBef>
                <a:spcPts val="0"/>
              </a:spcBef>
            </a:pPr>
            <a:r>
              <a:rPr lang="en"/>
              <a:t>If the algorithm determines that the best fit is still one constant block, no transient detection is declared</a:t>
            </a:r>
          </a:p>
          <a:p>
            <a:pPr indent="-228600" lvl="0" marL="457200" rtl="0">
              <a:spcBef>
                <a:spcPts val="0"/>
              </a:spcBef>
            </a:pPr>
            <a:r>
              <a:rPr lang="en"/>
              <a:t>BUT if the algorithm determines that the best fit is a new (second) block, then a transient detection is declared</a:t>
            </a:r>
          </a:p>
          <a:p>
            <a:pPr indent="-228600" lvl="0" marL="457200" rtl="0">
              <a:spcBef>
                <a:spcPts val="0"/>
              </a:spcBef>
            </a:pPr>
            <a:r>
              <a:rPr lang="en"/>
              <a:t>Needs only 1 parameter: c</a:t>
            </a:r>
          </a:p>
        </p:txBody>
      </p:sp>
      <p:pic>
        <p:nvPicPr>
          <p:cNvPr id="484" name="Shape 484"/>
          <p:cNvPicPr preferRelativeResize="0"/>
          <p:nvPr/>
        </p:nvPicPr>
        <p:blipFill>
          <a:blip r:embed="rId3">
            <a:alphaModFix/>
          </a:blip>
          <a:stretch>
            <a:fillRect/>
          </a:stretch>
        </p:blipFill>
        <p:spPr>
          <a:xfrm>
            <a:off x="4949875" y="1130805"/>
            <a:ext cx="3982999" cy="458419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pic>
        <p:nvPicPr>
          <p:cNvPr id="489" name="Shape 489"/>
          <p:cNvPicPr preferRelativeResize="0"/>
          <p:nvPr/>
        </p:nvPicPr>
        <p:blipFill>
          <a:blip r:embed="rId3">
            <a:alphaModFix/>
          </a:blip>
          <a:stretch>
            <a:fillRect/>
          </a:stretch>
        </p:blipFill>
        <p:spPr>
          <a:xfrm>
            <a:off x="260825" y="1628799"/>
            <a:ext cx="4090075" cy="3193075"/>
          </a:xfrm>
          <a:prstGeom prst="rect">
            <a:avLst/>
          </a:prstGeom>
          <a:noFill/>
          <a:ln>
            <a:noFill/>
          </a:ln>
        </p:spPr>
      </p:pic>
      <p:sp>
        <p:nvSpPr>
          <p:cNvPr id="490" name="Shape 490"/>
          <p:cNvSpPr txBox="1"/>
          <p:nvPr>
            <p:ph type="title"/>
          </p:nvPr>
        </p:nvSpPr>
        <p:spPr>
          <a:xfrm>
            <a:off x="311700" y="494472"/>
            <a:ext cx="8520600" cy="636300"/>
          </a:xfrm>
          <a:prstGeom prst="rect">
            <a:avLst/>
          </a:prstGeom>
        </p:spPr>
        <p:txBody>
          <a:bodyPr anchorCtr="0" anchor="t" bIns="91425" lIns="91425" rIns="91425" tIns="91425">
            <a:noAutofit/>
          </a:bodyPr>
          <a:lstStyle/>
          <a:p>
            <a:pPr lvl="0" algn="l">
              <a:spcBef>
                <a:spcPts val="0"/>
              </a:spcBef>
              <a:buNone/>
            </a:pPr>
            <a:r>
              <a:rPr lang="en"/>
              <a:t>Comparing Bayesian Blocks and Thresholding</a:t>
            </a:r>
          </a:p>
        </p:txBody>
      </p:sp>
      <p:sp>
        <p:nvSpPr>
          <p:cNvPr id="491" name="Shape 491"/>
          <p:cNvSpPr txBox="1"/>
          <p:nvPr>
            <p:ph idx="1" type="body"/>
          </p:nvPr>
        </p:nvSpPr>
        <p:spPr>
          <a:xfrm>
            <a:off x="4198500" y="1189500"/>
            <a:ext cx="4633800" cy="4357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u="sng">
                <a:solidFill>
                  <a:srgbClr val="222222"/>
                </a:solidFill>
              </a:rPr>
              <a:t>If we know the true change-point:</a:t>
            </a:r>
          </a:p>
          <a:p>
            <a:pPr lvl="0" marR="0" rtl="0" algn="l">
              <a:lnSpc>
                <a:spcPct val="115000"/>
              </a:lnSpc>
              <a:spcBef>
                <a:spcPts val="0"/>
              </a:spcBef>
              <a:spcAft>
                <a:spcPts val="0"/>
              </a:spcAft>
              <a:buNone/>
            </a:pPr>
            <a:r>
              <a:t/>
            </a:r>
            <a:endParaRPr b="1">
              <a:solidFill>
                <a:srgbClr val="222222"/>
              </a:solidFill>
            </a:endParaRPr>
          </a:p>
          <a:p>
            <a:pPr indent="-228600" lvl="0" marL="457200" marR="0" rtl="0" algn="l">
              <a:lnSpc>
                <a:spcPct val="115000"/>
              </a:lnSpc>
              <a:spcBef>
                <a:spcPts val="0"/>
              </a:spcBef>
              <a:spcAft>
                <a:spcPts val="0"/>
              </a:spcAft>
              <a:buClr>
                <a:srgbClr val="222222"/>
              </a:buClr>
            </a:pPr>
            <a:r>
              <a:rPr b="1" lang="en">
                <a:solidFill>
                  <a:srgbClr val="222222"/>
                </a:solidFill>
              </a:rPr>
              <a:t>Accuracy</a:t>
            </a:r>
            <a:r>
              <a:rPr lang="en">
                <a:solidFill>
                  <a:srgbClr val="222222"/>
                </a:solidFill>
              </a:rPr>
              <a:t> - the closeness between the estimated change-point to the true change-point.</a:t>
            </a:r>
          </a:p>
          <a:p>
            <a:pPr indent="-228600" lvl="0" marL="457200" marR="0" rtl="0" algn="l">
              <a:lnSpc>
                <a:spcPct val="115000"/>
              </a:lnSpc>
              <a:spcBef>
                <a:spcPts val="0"/>
              </a:spcBef>
              <a:spcAft>
                <a:spcPts val="0"/>
              </a:spcAft>
              <a:buClr>
                <a:srgbClr val="222222"/>
              </a:buClr>
            </a:pPr>
            <a:r>
              <a:rPr b="1" lang="en">
                <a:solidFill>
                  <a:srgbClr val="222222"/>
                </a:solidFill>
              </a:rPr>
              <a:t>Reaction time</a:t>
            </a:r>
            <a:r>
              <a:rPr lang="en">
                <a:solidFill>
                  <a:srgbClr val="222222"/>
                </a:solidFill>
              </a:rPr>
              <a:t> - “distance” from the true change-point to the triggering point.</a:t>
            </a:r>
          </a:p>
          <a:p>
            <a:pPr indent="-228600" lvl="0" marL="457200" marR="0" rtl="0" algn="l">
              <a:lnSpc>
                <a:spcPct val="115000"/>
              </a:lnSpc>
              <a:spcBef>
                <a:spcPts val="0"/>
              </a:spcBef>
              <a:spcAft>
                <a:spcPts val="0"/>
              </a:spcAft>
              <a:buClr>
                <a:srgbClr val="222222"/>
              </a:buClr>
            </a:pPr>
            <a:r>
              <a:rPr b="1" lang="en">
                <a:solidFill>
                  <a:srgbClr val="222222"/>
                </a:solidFill>
              </a:rPr>
              <a:t>Note: </a:t>
            </a:r>
            <a:r>
              <a:rPr lang="en">
                <a:solidFill>
                  <a:srgbClr val="222222"/>
                </a:solidFill>
              </a:rPr>
              <a:t>Instead of measuring the time period, we used the number of points that occurred in between.</a:t>
            </a:r>
          </a:p>
        </p:txBody>
      </p:sp>
      <p:cxnSp>
        <p:nvCxnSpPr>
          <p:cNvPr id="492" name="Shape 492"/>
          <p:cNvCxnSpPr/>
          <p:nvPr/>
        </p:nvCxnSpPr>
        <p:spPr>
          <a:xfrm flipH="1">
            <a:off x="3608875" y="1985887"/>
            <a:ext cx="1800" cy="2478900"/>
          </a:xfrm>
          <a:prstGeom prst="straightConnector1">
            <a:avLst/>
          </a:prstGeom>
          <a:noFill/>
          <a:ln cap="flat" cmpd="sng" w="28575">
            <a:solidFill>
              <a:srgbClr val="9900FF"/>
            </a:solidFill>
            <a:prstDash val="solid"/>
            <a:round/>
            <a:headEnd len="lg" w="lg" type="none"/>
            <a:tailEnd len="lg" w="lg" type="none"/>
          </a:ln>
        </p:spPr>
      </p:cxnSp>
      <p:sp>
        <p:nvSpPr>
          <p:cNvPr id="493" name="Shape 493"/>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x="0" y="0"/>
          <a:ext cx="0" cy="0"/>
          <a:chOff x="0" y="0"/>
          <a:chExt cx="0" cy="0"/>
        </a:xfrm>
      </p:grpSpPr>
      <p:sp>
        <p:nvSpPr>
          <p:cNvPr id="498" name="Shape 498"/>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Compare BB and Threshold by Accuracy</a:t>
            </a:r>
          </a:p>
        </p:txBody>
      </p:sp>
      <p:sp>
        <p:nvSpPr>
          <p:cNvPr id="499" name="Shape 499"/>
          <p:cNvSpPr txBox="1"/>
          <p:nvPr>
            <p:ph idx="1" type="body"/>
          </p:nvPr>
        </p:nvSpPr>
        <p:spPr>
          <a:xfrm>
            <a:off x="311700" y="1280527"/>
            <a:ext cx="8520600" cy="3795900"/>
          </a:xfrm>
          <a:prstGeom prst="rect">
            <a:avLst/>
          </a:prstGeom>
        </p:spPr>
        <p:txBody>
          <a:bodyPr anchorCtr="0" anchor="t" bIns="91425" lIns="91425" rIns="91425" tIns="91425">
            <a:noAutofit/>
          </a:bodyPr>
          <a:lstStyle/>
          <a:p>
            <a:pPr lvl="0">
              <a:spcBef>
                <a:spcPts val="0"/>
              </a:spcBef>
              <a:buNone/>
            </a:pPr>
            <a:r>
              <a:rPr lang="en"/>
              <a:t>How to find a “fair” c for the BB algorithm? And p,w for the Threshold algorithm?</a:t>
            </a:r>
          </a:p>
          <a:p>
            <a:pPr indent="-228600" lvl="0" marL="457200" rtl="0">
              <a:spcBef>
                <a:spcPts val="0"/>
              </a:spcBef>
            </a:pPr>
            <a:r>
              <a:rPr lang="en"/>
              <a:t>Randomly select 20 simulated datasets with same pattern.</a:t>
            </a:r>
          </a:p>
          <a:p>
            <a:pPr indent="-228600" lvl="0" marL="457200" rtl="0">
              <a:spcBef>
                <a:spcPts val="0"/>
              </a:spcBef>
            </a:pPr>
            <a:r>
              <a:rPr lang="en"/>
              <a:t>Analyse parameters (c in BB, p,w in Threshold), find the best values in a big range that maximize the Accuracy </a:t>
            </a:r>
            <a:r>
              <a:rPr lang="en"/>
              <a:t>for each datasets </a:t>
            </a:r>
            <a:r>
              <a:rPr lang="en"/>
              <a:t>.</a:t>
            </a:r>
          </a:p>
          <a:p>
            <a:pPr indent="-228600" lvl="0" marL="457200" rtl="0">
              <a:spcBef>
                <a:spcPts val="0"/>
              </a:spcBef>
            </a:pPr>
            <a:r>
              <a:rPr lang="en"/>
              <a:t>Average those values and set it to be our “best guess”.</a:t>
            </a:r>
          </a:p>
          <a:p>
            <a:pPr indent="-228600" lvl="0" marL="457200" rtl="0">
              <a:spcBef>
                <a:spcPts val="0"/>
              </a:spcBef>
            </a:pPr>
            <a:r>
              <a:rPr lang="en"/>
              <a:t>Use those “best guess” of parameters in each algorithm, test other 5 simulated datasets which holds same pattern (with 5 replications).</a:t>
            </a:r>
          </a:p>
          <a:p>
            <a:pPr lvl="0">
              <a:spcBef>
                <a:spcPts val="0"/>
              </a:spcBef>
              <a:buNone/>
            </a:pPr>
            <a:r>
              <a:rPr b="1" lang="en"/>
              <a:t>               </a:t>
            </a:r>
            <a:r>
              <a:rPr b="1" lang="en"/>
              <a:t>Accuracy =</a:t>
            </a:r>
            <a:r>
              <a:rPr b="1" lang="en"/>
              <a:t>                                   1                </a:t>
            </a:r>
          </a:p>
          <a:p>
            <a:pPr lvl="0">
              <a:spcBef>
                <a:spcPts val="0"/>
              </a:spcBef>
              <a:buNone/>
            </a:pPr>
            <a:r>
              <a:rPr b="1" lang="en"/>
              <a:t>                                     | Estimated changepoint - True changepoint |   </a:t>
            </a:r>
          </a:p>
          <a:p>
            <a:pPr lvl="0" rtl="0">
              <a:spcBef>
                <a:spcPts val="0"/>
              </a:spcBef>
              <a:buNone/>
            </a:pPr>
            <a:r>
              <a:rPr b="1" lang="en"/>
              <a:t>            </a:t>
            </a:r>
          </a:p>
          <a:p>
            <a:pPr lvl="0">
              <a:spcBef>
                <a:spcPts val="0"/>
              </a:spcBef>
              <a:buNone/>
            </a:pPr>
            <a:r>
              <a:rPr lang="en"/>
              <a:t>     </a:t>
            </a:r>
          </a:p>
        </p:txBody>
      </p:sp>
      <p:cxnSp>
        <p:nvCxnSpPr>
          <p:cNvPr id="500" name="Shape 500"/>
          <p:cNvCxnSpPr/>
          <p:nvPr/>
        </p:nvCxnSpPr>
        <p:spPr>
          <a:xfrm>
            <a:off x="2735125" y="4354250"/>
            <a:ext cx="4894200" cy="0"/>
          </a:xfrm>
          <a:prstGeom prst="straightConnector1">
            <a:avLst/>
          </a:prstGeom>
          <a:noFill/>
          <a:ln cap="flat" cmpd="sng" w="9525">
            <a:solidFill>
              <a:schemeClr val="dk2"/>
            </a:solidFill>
            <a:prstDash val="solid"/>
            <a:round/>
            <a:headEnd len="lg" w="lg" type="none"/>
            <a:tailEnd len="lg" w="lg" type="none"/>
          </a:ln>
        </p:spPr>
      </p:cxnSp>
      <p:sp>
        <p:nvSpPr>
          <p:cNvPr id="501" name="Shape 501"/>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  </a:t>
            </a:r>
            <a:r>
              <a:rPr lang="en">
                <a:solidFill>
                  <a:srgbClr val="0070C0"/>
                </a:solidFill>
              </a:rPr>
              <a:t>Outline</a:t>
            </a:r>
          </a:p>
        </p:txBody>
      </p:sp>
      <p:sp>
        <p:nvSpPr>
          <p:cNvPr id="80" name="Shape 80"/>
          <p:cNvSpPr txBox="1"/>
          <p:nvPr>
            <p:ph idx="1" type="body"/>
          </p:nvPr>
        </p:nvSpPr>
        <p:spPr>
          <a:xfrm>
            <a:off x="311700" y="1180075"/>
            <a:ext cx="8005500" cy="37959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b="1" lang="en" sz="2400"/>
              <a:t>Introduction</a:t>
            </a:r>
          </a:p>
          <a:p>
            <a:pPr lvl="0" rtl="0">
              <a:spcBef>
                <a:spcPts val="0"/>
              </a:spcBef>
              <a:buNone/>
            </a:pPr>
            <a:r>
              <a:t/>
            </a:r>
            <a:endParaRPr b="1" sz="2400"/>
          </a:p>
          <a:p>
            <a:pPr indent="-381000" lvl="0" marL="457200" marR="0" rtl="0" algn="l">
              <a:lnSpc>
                <a:spcPct val="115000"/>
              </a:lnSpc>
              <a:spcBef>
                <a:spcPts val="0"/>
              </a:spcBef>
              <a:spcAft>
                <a:spcPts val="1600"/>
              </a:spcAft>
              <a:buClr>
                <a:schemeClr val="dk2"/>
              </a:buClr>
              <a:buSzPct val="100000"/>
              <a:buAutoNum type="arabicPeriod"/>
            </a:pPr>
            <a:r>
              <a:rPr b="1" lang="en" sz="2400"/>
              <a:t>Bayesian Blocks and Extensions to New Shapes         </a:t>
            </a:r>
          </a:p>
          <a:p>
            <a:pPr lvl="0" marR="0" rtl="0" algn="l">
              <a:lnSpc>
                <a:spcPct val="115000"/>
              </a:lnSpc>
              <a:spcBef>
                <a:spcPts val="0"/>
              </a:spcBef>
              <a:spcAft>
                <a:spcPts val="1600"/>
              </a:spcAft>
              <a:buNone/>
            </a:pPr>
            <a:r>
              <a:t/>
            </a:r>
            <a:endParaRPr b="1" sz="2400"/>
          </a:p>
          <a:p>
            <a:pPr indent="-381000" lvl="0" marL="457200" marR="0" rtl="0" algn="l">
              <a:lnSpc>
                <a:spcPct val="115000"/>
              </a:lnSpc>
              <a:spcBef>
                <a:spcPts val="0"/>
              </a:spcBef>
              <a:spcAft>
                <a:spcPts val="1600"/>
              </a:spcAft>
              <a:buClr>
                <a:schemeClr val="dk2"/>
              </a:buClr>
              <a:buSzPct val="100000"/>
              <a:buAutoNum type="arabicPeriod"/>
            </a:pPr>
            <a:r>
              <a:rPr b="1" lang="en" sz="2400"/>
              <a:t>Applications to Real-time Analysis                    </a:t>
            </a:r>
          </a:p>
        </p:txBody>
      </p:sp>
      <p:sp>
        <p:nvSpPr>
          <p:cNvPr id="81" name="Shape 81"/>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5" name="Shape 505"/>
        <p:cNvGrpSpPr/>
        <p:nvPr/>
      </p:nvGrpSpPr>
      <p:grpSpPr>
        <a:xfrm>
          <a:off x="0" y="0"/>
          <a:ext cx="0" cy="0"/>
          <a:chOff x="0" y="0"/>
          <a:chExt cx="0" cy="0"/>
        </a:xfrm>
      </p:grpSpPr>
      <p:sp>
        <p:nvSpPr>
          <p:cNvPr id="506" name="Shape 506"/>
          <p:cNvSpPr txBox="1"/>
          <p:nvPr>
            <p:ph type="title"/>
          </p:nvPr>
        </p:nvSpPr>
        <p:spPr>
          <a:xfrm>
            <a:off x="311700" y="342072"/>
            <a:ext cx="8520600" cy="636300"/>
          </a:xfrm>
          <a:prstGeom prst="rect">
            <a:avLst/>
          </a:prstGeom>
        </p:spPr>
        <p:txBody>
          <a:bodyPr anchorCtr="0" anchor="t" bIns="91425" lIns="91425" rIns="91425" tIns="91425">
            <a:noAutofit/>
          </a:bodyPr>
          <a:lstStyle/>
          <a:p>
            <a:pPr lvl="0">
              <a:spcBef>
                <a:spcPts val="0"/>
              </a:spcBef>
              <a:buNone/>
            </a:pPr>
            <a:r>
              <a:rPr lang="en"/>
              <a:t>BB is more accurate on average</a:t>
            </a:r>
          </a:p>
        </p:txBody>
      </p:sp>
      <p:pic>
        <p:nvPicPr>
          <p:cNvPr id="507" name="Shape 507"/>
          <p:cNvPicPr preferRelativeResize="0"/>
          <p:nvPr/>
        </p:nvPicPr>
        <p:blipFill>
          <a:blip r:embed="rId3">
            <a:alphaModFix/>
          </a:blip>
          <a:stretch>
            <a:fillRect/>
          </a:stretch>
        </p:blipFill>
        <p:spPr>
          <a:xfrm>
            <a:off x="398200" y="1061349"/>
            <a:ext cx="4394450" cy="4196449"/>
          </a:xfrm>
          <a:prstGeom prst="rect">
            <a:avLst/>
          </a:prstGeom>
          <a:noFill/>
          <a:ln>
            <a:noFill/>
          </a:ln>
        </p:spPr>
      </p:pic>
      <p:sp>
        <p:nvSpPr>
          <p:cNvPr id="508" name="Shape 508"/>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509" name="Shape 509"/>
          <p:cNvSpPr txBox="1"/>
          <p:nvPr/>
        </p:nvSpPr>
        <p:spPr>
          <a:xfrm>
            <a:off x="4718850" y="1061375"/>
            <a:ext cx="4113300" cy="4196400"/>
          </a:xfrm>
          <a:prstGeom prst="rect">
            <a:avLst/>
          </a:prstGeom>
          <a:noFill/>
          <a:ln>
            <a:noFill/>
          </a:ln>
        </p:spPr>
        <p:txBody>
          <a:bodyPr anchorCtr="0" anchor="t" bIns="91425" lIns="91425" rIns="91425" tIns="91425">
            <a:noAutofit/>
          </a:bodyPr>
          <a:lstStyle/>
          <a:p>
            <a:pPr indent="-342900" lvl="0" marL="457200" rtl="0">
              <a:spcBef>
                <a:spcPts val="0"/>
              </a:spcBef>
              <a:buSzPct val="100000"/>
              <a:buChar char="●"/>
            </a:pPr>
            <a:r>
              <a:rPr lang="en" sz="1800"/>
              <a:t>Pattern: from lower density to higher density.</a:t>
            </a:r>
          </a:p>
          <a:p>
            <a:pPr lvl="0" rtl="0">
              <a:spcBef>
                <a:spcPts val="0"/>
              </a:spcBef>
              <a:buNone/>
            </a:pPr>
            <a:r>
              <a:t/>
            </a:r>
            <a:endParaRPr sz="1800"/>
          </a:p>
          <a:p>
            <a:pPr indent="-342900" lvl="0" marL="457200" rtl="0">
              <a:spcBef>
                <a:spcPts val="0"/>
              </a:spcBef>
              <a:buSzPct val="100000"/>
              <a:buChar char="●"/>
            </a:pPr>
            <a:r>
              <a:rPr lang="en" sz="1800"/>
              <a:t>Select c from 100 values that </a:t>
            </a:r>
            <a:r>
              <a:rPr lang="en" sz="1800">
                <a:solidFill>
                  <a:schemeClr val="dk1"/>
                </a:solidFill>
              </a:rPr>
              <a:t>uniformly </a:t>
            </a:r>
            <a:r>
              <a:rPr lang="en" sz="1800"/>
              <a:t>in a range of (1,200).</a:t>
            </a:r>
          </a:p>
          <a:p>
            <a:pPr lvl="0" rtl="0">
              <a:spcBef>
                <a:spcPts val="0"/>
              </a:spcBef>
              <a:buNone/>
            </a:pPr>
            <a:r>
              <a:t/>
            </a:r>
            <a:endParaRPr sz="1800"/>
          </a:p>
          <a:p>
            <a:pPr indent="-342900" lvl="0" marL="457200" rtl="0">
              <a:spcBef>
                <a:spcPts val="0"/>
              </a:spcBef>
              <a:buSzPct val="100000"/>
              <a:buChar char="●"/>
            </a:pPr>
            <a:r>
              <a:rPr lang="en" sz="1800"/>
              <a:t>Select w from 10 values that </a:t>
            </a:r>
            <a:r>
              <a:rPr lang="en" sz="1800">
                <a:solidFill>
                  <a:schemeClr val="dk1"/>
                </a:solidFill>
              </a:rPr>
              <a:t>uniformly </a:t>
            </a:r>
            <a:r>
              <a:rPr lang="en" sz="1800"/>
              <a:t>in a range of (1,100).</a:t>
            </a:r>
          </a:p>
          <a:p>
            <a:pPr lvl="0" rtl="0">
              <a:spcBef>
                <a:spcPts val="0"/>
              </a:spcBef>
              <a:buNone/>
            </a:pPr>
            <a:r>
              <a:t/>
            </a:r>
            <a:endParaRPr sz="1800"/>
          </a:p>
          <a:p>
            <a:pPr indent="-342900" lvl="0" marL="457200" rtl="0">
              <a:spcBef>
                <a:spcPts val="0"/>
              </a:spcBef>
              <a:buSzPct val="100000"/>
              <a:buChar char="●"/>
            </a:pPr>
            <a:r>
              <a:rPr lang="en" sz="1800"/>
              <a:t>Select p from 10 values </a:t>
            </a:r>
            <a:r>
              <a:rPr lang="en" sz="1800">
                <a:solidFill>
                  <a:schemeClr val="dk1"/>
                </a:solidFill>
              </a:rPr>
              <a:t>that uniformly </a:t>
            </a:r>
            <a:r>
              <a:rPr lang="en" sz="1800"/>
              <a:t>in a range of (0.1,0.9).</a:t>
            </a:r>
          </a:p>
          <a:p>
            <a:pPr lvl="0" rtl="0">
              <a:spcBef>
                <a:spcPts val="0"/>
              </a:spcBef>
              <a:buNone/>
            </a:pPr>
            <a:r>
              <a:t/>
            </a:r>
            <a:endParaRPr sz="1800"/>
          </a:p>
          <a:p>
            <a:pPr indent="-342900" lvl="0" marL="457200" rtl="0">
              <a:spcBef>
                <a:spcPts val="0"/>
              </a:spcBef>
              <a:buSzPct val="100000"/>
              <a:buChar char="●"/>
            </a:pPr>
            <a:r>
              <a:rPr lang="en" sz="1800"/>
              <a:t>Apply our “best guess” to 5 new data sets with 5 replications.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x="0" y="0"/>
          <a:ext cx="0" cy="0"/>
          <a:chOff x="0" y="0"/>
          <a:chExt cx="0" cy="0"/>
        </a:xfrm>
      </p:grpSpPr>
      <p:sp>
        <p:nvSpPr>
          <p:cNvPr id="514" name="Shape 514"/>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Compare BB and Threshold by Reaction Time</a:t>
            </a:r>
          </a:p>
        </p:txBody>
      </p:sp>
      <p:sp>
        <p:nvSpPr>
          <p:cNvPr id="515" name="Shape 515"/>
          <p:cNvSpPr txBox="1"/>
          <p:nvPr>
            <p:ph idx="1" type="body"/>
          </p:nvPr>
        </p:nvSpPr>
        <p:spPr>
          <a:xfrm>
            <a:off x="311700" y="1280527"/>
            <a:ext cx="8520600" cy="3795900"/>
          </a:xfrm>
          <a:prstGeom prst="rect">
            <a:avLst/>
          </a:prstGeom>
        </p:spPr>
        <p:txBody>
          <a:bodyPr anchorCtr="0" anchor="t" bIns="91425" lIns="91425" rIns="91425" tIns="91425">
            <a:noAutofit/>
          </a:bodyPr>
          <a:lstStyle/>
          <a:p>
            <a:pPr indent="-228600" lvl="0" marL="457200" rtl="0">
              <a:spcBef>
                <a:spcPts val="0"/>
              </a:spcBef>
            </a:pPr>
            <a:r>
              <a:rPr lang="en"/>
              <a:t>Randomly select 20 simulated datasets that have the same pattern.</a:t>
            </a:r>
          </a:p>
          <a:p>
            <a:pPr indent="-228600" lvl="0" marL="457200" rtl="0">
              <a:spcBef>
                <a:spcPts val="0"/>
              </a:spcBef>
            </a:pPr>
            <a:r>
              <a:rPr lang="en"/>
              <a:t>Analyse parameters (c in BB, p,w in Threshold), find the best values in each dataset that minimize the reaction time.</a:t>
            </a:r>
          </a:p>
          <a:p>
            <a:pPr indent="-228600" lvl="0" marL="457200" rtl="0">
              <a:spcBef>
                <a:spcPts val="0"/>
              </a:spcBef>
            </a:pPr>
            <a:r>
              <a:rPr lang="en"/>
              <a:t>Average those values and set it be the “best guess”.</a:t>
            </a:r>
          </a:p>
          <a:p>
            <a:pPr indent="-228600" lvl="0" marL="457200" rtl="0">
              <a:spcBef>
                <a:spcPts val="0"/>
              </a:spcBef>
            </a:pPr>
            <a:r>
              <a:rPr lang="en"/>
              <a:t>Use those “best guess” of parameters in each algorithm, test other 5 simulated datasets which hold same pattern with.</a:t>
            </a:r>
          </a:p>
          <a:p>
            <a:pPr lvl="0">
              <a:spcBef>
                <a:spcPts val="0"/>
              </a:spcBef>
              <a:buNone/>
            </a:pPr>
            <a:r>
              <a:rPr lang="en"/>
              <a:t>                   </a:t>
            </a:r>
            <a:r>
              <a:rPr b="1" lang="en"/>
              <a:t> Reaction Time =  Trigger Point - True Changepoint </a:t>
            </a:r>
          </a:p>
          <a:p>
            <a:pPr lvl="0" rtl="0">
              <a:spcBef>
                <a:spcPts val="0"/>
              </a:spcBef>
              <a:buNone/>
            </a:pPr>
            <a:r>
              <a:rPr lang="en"/>
              <a:t>Note: If Trigger point was before True changepoint (i.e. it was triggered by noise), we use the length of the dataset for the reaction time</a:t>
            </a:r>
          </a:p>
          <a:p>
            <a:pPr lvl="0" rtl="0">
              <a:spcBef>
                <a:spcPts val="0"/>
              </a:spcBef>
              <a:buNone/>
            </a:pPr>
            <a:r>
              <a:t/>
            </a:r>
            <a:endParaRPr/>
          </a:p>
          <a:p>
            <a:pPr lvl="0" rtl="0">
              <a:spcBef>
                <a:spcPts val="0"/>
              </a:spcBef>
              <a:buNone/>
            </a:pPr>
            <a:r>
              <a:t/>
            </a:r>
            <a:endParaRPr/>
          </a:p>
        </p:txBody>
      </p:sp>
      <p:sp>
        <p:nvSpPr>
          <p:cNvPr id="516" name="Shape 516"/>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0" name="Shape 520"/>
        <p:cNvGrpSpPr/>
        <p:nvPr/>
      </p:nvGrpSpPr>
      <p:grpSpPr>
        <a:xfrm>
          <a:off x="0" y="0"/>
          <a:ext cx="0" cy="0"/>
          <a:chOff x="0" y="0"/>
          <a:chExt cx="0" cy="0"/>
        </a:xfrm>
      </p:grpSpPr>
      <p:sp>
        <p:nvSpPr>
          <p:cNvPr id="521" name="Shape 521"/>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BB is reacting faster on average</a:t>
            </a:r>
          </a:p>
        </p:txBody>
      </p:sp>
      <p:pic>
        <p:nvPicPr>
          <p:cNvPr id="522" name="Shape 522"/>
          <p:cNvPicPr preferRelativeResize="0"/>
          <p:nvPr/>
        </p:nvPicPr>
        <p:blipFill>
          <a:blip r:embed="rId3">
            <a:alphaModFix/>
          </a:blip>
          <a:stretch>
            <a:fillRect/>
          </a:stretch>
        </p:blipFill>
        <p:spPr>
          <a:xfrm>
            <a:off x="409800" y="1130775"/>
            <a:ext cx="4162200" cy="4484449"/>
          </a:xfrm>
          <a:prstGeom prst="rect">
            <a:avLst/>
          </a:prstGeom>
          <a:noFill/>
          <a:ln>
            <a:noFill/>
          </a:ln>
        </p:spPr>
      </p:pic>
      <p:sp>
        <p:nvSpPr>
          <p:cNvPr id="523" name="Shape 523"/>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524" name="Shape 524"/>
          <p:cNvSpPr txBox="1"/>
          <p:nvPr/>
        </p:nvSpPr>
        <p:spPr>
          <a:xfrm>
            <a:off x="4669975" y="1289950"/>
            <a:ext cx="4162200" cy="3891300"/>
          </a:xfrm>
          <a:prstGeom prst="rect">
            <a:avLst/>
          </a:prstGeom>
          <a:noFill/>
          <a:ln>
            <a:noFill/>
          </a:ln>
        </p:spPr>
        <p:txBody>
          <a:bodyPr anchorCtr="0" anchor="ctr" bIns="91425" lIns="91425" rIns="91425" tIns="91425">
            <a:noAutofit/>
          </a:bodyPr>
          <a:lstStyle/>
          <a:p>
            <a:pPr indent="-342900" lvl="0" marL="457200" rtl="0">
              <a:spcBef>
                <a:spcPts val="0"/>
              </a:spcBef>
              <a:buClr>
                <a:schemeClr val="dk1"/>
              </a:buClr>
              <a:buSzPct val="100000"/>
              <a:buChar char="●"/>
            </a:pPr>
            <a:r>
              <a:rPr lang="en" sz="1800">
                <a:solidFill>
                  <a:schemeClr val="dk1"/>
                </a:solidFill>
              </a:rPr>
              <a:t>Pattern: from lower density to higher density.</a:t>
            </a:r>
          </a:p>
          <a:p>
            <a:pPr lvl="0" rtl="0">
              <a:spcBef>
                <a:spcPts val="0"/>
              </a:spcBef>
              <a:buNone/>
            </a:pPr>
            <a:r>
              <a:t/>
            </a:r>
            <a:endParaRPr sz="1800">
              <a:solidFill>
                <a:schemeClr val="dk1"/>
              </a:solidFill>
            </a:endParaRPr>
          </a:p>
          <a:p>
            <a:pPr indent="-342900" lvl="0" marL="457200" rtl="0">
              <a:spcBef>
                <a:spcPts val="0"/>
              </a:spcBef>
              <a:buClr>
                <a:schemeClr val="dk1"/>
              </a:buClr>
              <a:buSzPct val="100000"/>
              <a:buChar char="●"/>
            </a:pPr>
            <a:r>
              <a:rPr lang="en" sz="1800">
                <a:solidFill>
                  <a:schemeClr val="dk1"/>
                </a:solidFill>
              </a:rPr>
              <a:t>Select c from 100 values that uniformly in a range of (1,200).</a:t>
            </a:r>
          </a:p>
          <a:p>
            <a:pPr lvl="0" rtl="0">
              <a:spcBef>
                <a:spcPts val="0"/>
              </a:spcBef>
              <a:buNone/>
            </a:pPr>
            <a:r>
              <a:t/>
            </a:r>
            <a:endParaRPr sz="1800">
              <a:solidFill>
                <a:schemeClr val="dk1"/>
              </a:solidFill>
            </a:endParaRPr>
          </a:p>
          <a:p>
            <a:pPr indent="-342900" lvl="0" marL="457200" rtl="0">
              <a:spcBef>
                <a:spcPts val="0"/>
              </a:spcBef>
              <a:buClr>
                <a:schemeClr val="dk1"/>
              </a:buClr>
              <a:buSzPct val="100000"/>
              <a:buChar char="●"/>
            </a:pPr>
            <a:r>
              <a:rPr lang="en" sz="1800">
                <a:solidFill>
                  <a:schemeClr val="dk1"/>
                </a:solidFill>
              </a:rPr>
              <a:t>Select w from 10 values that uniformly in a range of (1,100).</a:t>
            </a:r>
          </a:p>
          <a:p>
            <a:pPr lvl="0" rtl="0">
              <a:spcBef>
                <a:spcPts val="0"/>
              </a:spcBef>
              <a:buNone/>
            </a:pPr>
            <a:r>
              <a:t/>
            </a:r>
            <a:endParaRPr sz="1800">
              <a:solidFill>
                <a:schemeClr val="dk1"/>
              </a:solidFill>
            </a:endParaRPr>
          </a:p>
          <a:p>
            <a:pPr indent="-342900" lvl="0" marL="457200" rtl="0">
              <a:spcBef>
                <a:spcPts val="0"/>
              </a:spcBef>
              <a:buClr>
                <a:schemeClr val="dk1"/>
              </a:buClr>
              <a:buSzPct val="100000"/>
              <a:buChar char="●"/>
            </a:pPr>
            <a:r>
              <a:rPr lang="en" sz="1800">
                <a:solidFill>
                  <a:schemeClr val="dk1"/>
                </a:solidFill>
              </a:rPr>
              <a:t>Select p from 10 values that uniformly in a range of (0.1,0.9).</a:t>
            </a:r>
          </a:p>
          <a:p>
            <a:pPr lvl="0" rtl="0">
              <a:spcBef>
                <a:spcPts val="0"/>
              </a:spcBef>
              <a:buNone/>
            </a:pPr>
            <a:r>
              <a:t/>
            </a:r>
            <a:endParaRPr sz="1800">
              <a:solidFill>
                <a:schemeClr val="dk1"/>
              </a:solidFill>
            </a:endParaRPr>
          </a:p>
          <a:p>
            <a:pPr indent="-342900" lvl="0" marL="457200" rtl="0">
              <a:spcBef>
                <a:spcPts val="0"/>
              </a:spcBef>
              <a:buClr>
                <a:schemeClr val="dk1"/>
              </a:buClr>
              <a:buSzPct val="100000"/>
              <a:buChar char="●"/>
            </a:pPr>
            <a:r>
              <a:rPr lang="en" sz="1800">
                <a:solidFill>
                  <a:schemeClr val="dk1"/>
                </a:solidFill>
              </a:rPr>
              <a:t>Apply our “best guess” to 5 new data sets with 5 replications.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8" name="Shape 528"/>
        <p:cNvGrpSpPr/>
        <p:nvPr/>
      </p:nvGrpSpPr>
      <p:grpSpPr>
        <a:xfrm>
          <a:off x="0" y="0"/>
          <a:ext cx="0" cy="0"/>
          <a:chOff x="0" y="0"/>
          <a:chExt cx="0" cy="0"/>
        </a:xfrm>
      </p:grpSpPr>
      <p:pic>
        <p:nvPicPr>
          <p:cNvPr id="529" name="Shape 529"/>
          <p:cNvPicPr preferRelativeResize="0"/>
          <p:nvPr/>
        </p:nvPicPr>
        <p:blipFill>
          <a:blip r:embed="rId3">
            <a:alphaModFix/>
          </a:blip>
          <a:stretch>
            <a:fillRect/>
          </a:stretch>
        </p:blipFill>
        <p:spPr>
          <a:xfrm>
            <a:off x="1237125" y="1752374"/>
            <a:ext cx="6564999" cy="3536475"/>
          </a:xfrm>
          <a:prstGeom prst="rect">
            <a:avLst/>
          </a:prstGeom>
          <a:noFill/>
          <a:ln>
            <a:noFill/>
          </a:ln>
        </p:spPr>
      </p:pic>
      <p:sp>
        <p:nvSpPr>
          <p:cNvPr id="530" name="Shape 530"/>
          <p:cNvSpPr txBox="1"/>
          <p:nvPr>
            <p:ph type="title"/>
          </p:nvPr>
        </p:nvSpPr>
        <p:spPr>
          <a:xfrm>
            <a:off x="311700" y="494472"/>
            <a:ext cx="8520600" cy="636300"/>
          </a:xfrm>
          <a:prstGeom prst="rect">
            <a:avLst/>
          </a:prstGeom>
        </p:spPr>
        <p:txBody>
          <a:bodyPr anchorCtr="0" anchor="t" bIns="91425" lIns="91425" rIns="91425" tIns="91425">
            <a:noAutofit/>
          </a:bodyPr>
          <a:lstStyle/>
          <a:p>
            <a:pPr lvl="0" rtl="0">
              <a:spcBef>
                <a:spcPts val="0"/>
              </a:spcBef>
              <a:buNone/>
            </a:pPr>
            <a:r>
              <a:rPr lang="en"/>
              <a:t>BB algorithm with two constant blocks</a:t>
            </a:r>
          </a:p>
        </p:txBody>
      </p:sp>
      <p:sp>
        <p:nvSpPr>
          <p:cNvPr id="531" name="Shape 531"/>
          <p:cNvSpPr txBox="1"/>
          <p:nvPr>
            <p:ph idx="1" type="body"/>
          </p:nvPr>
        </p:nvSpPr>
        <p:spPr>
          <a:xfrm>
            <a:off x="259325" y="1258115"/>
            <a:ext cx="8520600" cy="37959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a:t>Example of how the c values affect the accuracy and time of detection</a:t>
            </a:r>
          </a:p>
        </p:txBody>
      </p:sp>
      <p:sp>
        <p:nvSpPr>
          <p:cNvPr id="532" name="Shape 532"/>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533" name="Shape 533"/>
          <p:cNvPicPr preferRelativeResize="0"/>
          <p:nvPr/>
        </p:nvPicPr>
        <p:blipFill>
          <a:blip r:embed="rId4">
            <a:alphaModFix/>
          </a:blip>
          <a:stretch>
            <a:fillRect/>
          </a:stretch>
        </p:blipFill>
        <p:spPr>
          <a:xfrm>
            <a:off x="737575" y="1752374"/>
            <a:ext cx="7132800" cy="3670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7" name="Shape 537"/>
        <p:cNvGrpSpPr/>
        <p:nvPr/>
      </p:nvGrpSpPr>
      <p:grpSpPr>
        <a:xfrm>
          <a:off x="0" y="0"/>
          <a:ext cx="0" cy="0"/>
          <a:chOff x="0" y="0"/>
          <a:chExt cx="0" cy="0"/>
        </a:xfrm>
      </p:grpSpPr>
      <p:sp>
        <p:nvSpPr>
          <p:cNvPr id="538" name="Shape 538"/>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Thresholding algorithm with two constant blocks</a:t>
            </a:r>
          </a:p>
        </p:txBody>
      </p:sp>
      <p:sp>
        <p:nvSpPr>
          <p:cNvPr id="539" name="Shape 539"/>
          <p:cNvSpPr txBox="1"/>
          <p:nvPr/>
        </p:nvSpPr>
        <p:spPr>
          <a:xfrm>
            <a:off x="311700" y="1010675"/>
            <a:ext cx="7815000" cy="35079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800">
                <a:solidFill>
                  <a:schemeClr val="dk2"/>
                </a:solidFill>
              </a:rPr>
              <a:t>Example of how the p and w values affect accuracy and time of detection</a:t>
            </a:r>
          </a:p>
          <a:p>
            <a:pPr lvl="0" rtl="0">
              <a:lnSpc>
                <a:spcPct val="115000"/>
              </a:lnSpc>
              <a:spcBef>
                <a:spcPts val="0"/>
              </a:spcBef>
              <a:spcAft>
                <a:spcPts val="1600"/>
              </a:spcAft>
              <a:buClr>
                <a:schemeClr val="dk1"/>
              </a:buClr>
              <a:buFont typeface="Arial"/>
              <a:buNone/>
            </a:pPr>
            <a:r>
              <a:t/>
            </a:r>
            <a:endParaRPr sz="1800">
              <a:solidFill>
                <a:schemeClr val="dk2"/>
              </a:solidFill>
            </a:endParaRPr>
          </a:p>
        </p:txBody>
      </p:sp>
      <p:pic>
        <p:nvPicPr>
          <p:cNvPr id="540" name="Shape 540"/>
          <p:cNvPicPr preferRelativeResize="0"/>
          <p:nvPr/>
        </p:nvPicPr>
        <p:blipFill>
          <a:blip r:embed="rId3">
            <a:alphaModFix/>
          </a:blip>
          <a:stretch>
            <a:fillRect/>
          </a:stretch>
        </p:blipFill>
        <p:spPr>
          <a:xfrm>
            <a:off x="4558898" y="1924450"/>
            <a:ext cx="4349599" cy="2899723"/>
          </a:xfrm>
          <a:prstGeom prst="rect">
            <a:avLst/>
          </a:prstGeom>
          <a:noFill/>
          <a:ln>
            <a:noFill/>
          </a:ln>
        </p:spPr>
      </p:pic>
      <p:pic>
        <p:nvPicPr>
          <p:cNvPr id="541" name="Shape 541"/>
          <p:cNvPicPr preferRelativeResize="0"/>
          <p:nvPr/>
        </p:nvPicPr>
        <p:blipFill>
          <a:blip r:embed="rId4">
            <a:alphaModFix/>
          </a:blip>
          <a:stretch>
            <a:fillRect/>
          </a:stretch>
        </p:blipFill>
        <p:spPr>
          <a:xfrm>
            <a:off x="209300" y="1915508"/>
            <a:ext cx="4349599" cy="2899741"/>
          </a:xfrm>
          <a:prstGeom prst="rect">
            <a:avLst/>
          </a:prstGeom>
          <a:noFill/>
          <a:ln>
            <a:noFill/>
          </a:ln>
        </p:spPr>
      </p:pic>
      <p:sp>
        <p:nvSpPr>
          <p:cNvPr id="542" name="Shape 542"/>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x="0" y="0"/>
          <a:ext cx="0" cy="0"/>
          <a:chOff x="0" y="0"/>
          <a:chExt cx="0" cy="0"/>
        </a:xfrm>
      </p:grpSpPr>
      <p:sp>
        <p:nvSpPr>
          <p:cNvPr id="547" name="Shape 547"/>
          <p:cNvSpPr txBox="1"/>
          <p:nvPr>
            <p:ph type="title"/>
          </p:nvPr>
        </p:nvSpPr>
        <p:spPr>
          <a:xfrm>
            <a:off x="116900" y="507475"/>
            <a:ext cx="8961900" cy="437400"/>
          </a:xfrm>
          <a:prstGeom prst="rect">
            <a:avLst/>
          </a:prstGeom>
        </p:spPr>
        <p:txBody>
          <a:bodyPr anchorCtr="0" anchor="t" bIns="91425" lIns="91425" rIns="91425" tIns="91425">
            <a:noAutofit/>
          </a:bodyPr>
          <a:lstStyle/>
          <a:p>
            <a:pPr lvl="0" rtl="0" algn="l">
              <a:lnSpc>
                <a:spcPct val="115000"/>
              </a:lnSpc>
              <a:spcBef>
                <a:spcPts val="0"/>
              </a:spcBef>
              <a:spcAft>
                <a:spcPts val="1600"/>
              </a:spcAft>
              <a:buClr>
                <a:schemeClr val="dk1"/>
              </a:buClr>
              <a:buSzPct val="42307"/>
              <a:buFont typeface="Arial"/>
              <a:buNone/>
            </a:pPr>
            <a:r>
              <a:rPr lang="en" sz="2600">
                <a:solidFill>
                  <a:srgbClr val="0070C0"/>
                </a:solidFill>
              </a:rPr>
              <a:t>Applications of Bayesian Block Triggering to Real Datasets</a:t>
            </a:r>
          </a:p>
          <a:p>
            <a:pPr lvl="0" rtl="0">
              <a:lnSpc>
                <a:spcPct val="115000"/>
              </a:lnSpc>
              <a:spcBef>
                <a:spcPts val="0"/>
              </a:spcBef>
              <a:spcAft>
                <a:spcPts val="1600"/>
              </a:spcAft>
              <a:buClr>
                <a:schemeClr val="dk1"/>
              </a:buClr>
              <a:buSzPct val="42307"/>
              <a:buFont typeface="Arial"/>
              <a:buNone/>
            </a:pPr>
            <a:r>
              <a:t/>
            </a:r>
            <a:endParaRPr sz="2600">
              <a:solidFill>
                <a:srgbClr val="0070C0"/>
              </a:solidFill>
            </a:endParaRPr>
          </a:p>
        </p:txBody>
      </p:sp>
      <p:sp>
        <p:nvSpPr>
          <p:cNvPr id="548" name="Shape 548"/>
          <p:cNvSpPr txBox="1"/>
          <p:nvPr>
            <p:ph idx="1" type="body"/>
          </p:nvPr>
        </p:nvSpPr>
        <p:spPr>
          <a:xfrm>
            <a:off x="573050" y="1280525"/>
            <a:ext cx="8259000" cy="3795900"/>
          </a:xfrm>
          <a:prstGeom prst="rect">
            <a:avLst/>
          </a:prstGeom>
        </p:spPr>
        <p:txBody>
          <a:bodyPr anchorCtr="0" anchor="t" bIns="91425" lIns="91425" rIns="91425" tIns="91425">
            <a:noAutofit/>
          </a:bodyPr>
          <a:lstStyle/>
          <a:p>
            <a:pPr lvl="0" rtl="0">
              <a:spcBef>
                <a:spcPts val="0"/>
              </a:spcBef>
              <a:buNone/>
            </a:pPr>
            <a:r>
              <a:t/>
            </a:r>
            <a:endParaRPr sz="2000">
              <a:solidFill>
                <a:schemeClr val="dk1"/>
              </a:solidFill>
            </a:endParaRPr>
          </a:p>
          <a:p>
            <a:pPr indent="-355600" lvl="0" marL="457200" rtl="0">
              <a:spcBef>
                <a:spcPts val="0"/>
              </a:spcBef>
              <a:spcAft>
                <a:spcPts val="0"/>
              </a:spcAft>
              <a:buClr>
                <a:schemeClr val="dk1"/>
              </a:buClr>
              <a:buSzPct val="100000"/>
            </a:pPr>
            <a:r>
              <a:rPr lang="en" sz="2000">
                <a:solidFill>
                  <a:srgbClr val="222222"/>
                </a:solidFill>
              </a:rPr>
              <a:t>constant noise + constant signal (two constant blocks)</a:t>
            </a:r>
          </a:p>
          <a:p>
            <a:pPr indent="-355600" lvl="0" marL="457200" rtl="0">
              <a:spcBef>
                <a:spcPts val="0"/>
              </a:spcBef>
              <a:spcAft>
                <a:spcPts val="0"/>
              </a:spcAft>
              <a:buClr>
                <a:schemeClr val="dk1"/>
              </a:buClr>
              <a:buSzPct val="100000"/>
            </a:pPr>
            <a:r>
              <a:rPr lang="en" sz="2000">
                <a:solidFill>
                  <a:srgbClr val="222222"/>
                </a:solidFill>
              </a:rPr>
              <a:t>constant noise + linear signal (constant left block/ linear right block)</a:t>
            </a:r>
          </a:p>
          <a:p>
            <a:pPr indent="-355600" lvl="0" marL="457200" rtl="0">
              <a:spcBef>
                <a:spcPts val="0"/>
              </a:spcBef>
              <a:spcAft>
                <a:spcPts val="0"/>
              </a:spcAft>
              <a:buClr>
                <a:srgbClr val="222222"/>
              </a:buClr>
              <a:buSzPct val="100000"/>
            </a:pPr>
            <a:r>
              <a:rPr lang="en" sz="2000">
                <a:solidFill>
                  <a:srgbClr val="222222"/>
                </a:solidFill>
              </a:rPr>
              <a:t>Real Gamma Ray Burst Data</a:t>
            </a:r>
          </a:p>
          <a:p>
            <a:pPr lvl="0">
              <a:spcBef>
                <a:spcPts val="0"/>
              </a:spcBef>
              <a:buNone/>
            </a:pPr>
            <a:r>
              <a:t/>
            </a:r>
            <a:endParaRPr sz="2000">
              <a:solidFill>
                <a:schemeClr val="dk1"/>
              </a:solidFill>
            </a:endParaRPr>
          </a:p>
        </p:txBody>
      </p:sp>
      <p:sp>
        <p:nvSpPr>
          <p:cNvPr id="549" name="Shape 549"/>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3" name="Shape 553"/>
        <p:cNvGrpSpPr/>
        <p:nvPr/>
      </p:nvGrpSpPr>
      <p:grpSpPr>
        <a:xfrm>
          <a:off x="0" y="0"/>
          <a:ext cx="0" cy="0"/>
          <a:chOff x="0" y="0"/>
          <a:chExt cx="0" cy="0"/>
        </a:xfrm>
      </p:grpSpPr>
      <p:sp>
        <p:nvSpPr>
          <p:cNvPr id="554" name="Shape 554"/>
          <p:cNvSpPr txBox="1"/>
          <p:nvPr>
            <p:ph type="title"/>
          </p:nvPr>
        </p:nvSpPr>
        <p:spPr>
          <a:xfrm>
            <a:off x="311700" y="316444"/>
            <a:ext cx="8520600" cy="636299"/>
          </a:xfrm>
          <a:prstGeom prst="rect">
            <a:avLst/>
          </a:prstGeom>
        </p:spPr>
        <p:txBody>
          <a:bodyPr anchorCtr="0" anchor="t" bIns="91425" lIns="91425" rIns="91425" tIns="91425">
            <a:noAutofit/>
          </a:bodyPr>
          <a:lstStyle/>
          <a:p>
            <a:pPr lvl="0" rtl="0" algn="l">
              <a:lnSpc>
                <a:spcPct val="115000"/>
              </a:lnSpc>
              <a:spcBef>
                <a:spcPts val="0"/>
              </a:spcBef>
              <a:buNone/>
            </a:pPr>
            <a:r>
              <a:rPr lang="en" sz="2600"/>
              <a:t>Constant Noise + Constant Signal</a:t>
            </a:r>
            <a:r>
              <a:rPr b="1" lang="en" sz="2400">
                <a:solidFill>
                  <a:srgbClr val="222222"/>
                </a:solidFill>
              </a:rPr>
              <a:t> </a:t>
            </a:r>
          </a:p>
        </p:txBody>
      </p:sp>
      <p:sp>
        <p:nvSpPr>
          <p:cNvPr id="555" name="Shape 555"/>
          <p:cNvSpPr txBox="1"/>
          <p:nvPr/>
        </p:nvSpPr>
        <p:spPr>
          <a:xfrm>
            <a:off x="6457400" y="1677222"/>
            <a:ext cx="2590500" cy="2613300"/>
          </a:xfrm>
          <a:prstGeom prst="rect">
            <a:avLst/>
          </a:prstGeom>
          <a:noFill/>
          <a:ln>
            <a:noFill/>
          </a:ln>
        </p:spPr>
        <p:txBody>
          <a:bodyPr anchorCtr="0" anchor="t" bIns="91425" lIns="91425" rIns="91425" tIns="91425">
            <a:noAutofit/>
          </a:bodyPr>
          <a:lstStyle/>
          <a:p>
            <a:pPr lvl="0" rtl="0">
              <a:spcBef>
                <a:spcPts val="0"/>
              </a:spcBef>
              <a:buNone/>
            </a:pPr>
            <a:r>
              <a:rPr b="1" lang="en" sz="1800"/>
              <a:t>Dataset: </a:t>
            </a:r>
          </a:p>
          <a:p>
            <a:pPr lvl="0">
              <a:spcBef>
                <a:spcPts val="0"/>
              </a:spcBef>
              <a:buNone/>
            </a:pPr>
            <a:r>
              <a:rPr lang="en" sz="1800">
                <a:highlight>
                  <a:srgbClr val="FFFFFF"/>
                </a:highlight>
              </a:rPr>
              <a:t>United Airlines, Inc. (UAL) daily historical volumes </a:t>
            </a:r>
          </a:p>
          <a:p>
            <a:pPr lvl="0" rtl="0">
              <a:spcBef>
                <a:spcPts val="0"/>
              </a:spcBef>
              <a:buNone/>
            </a:pPr>
            <a:r>
              <a:t/>
            </a:r>
            <a:endParaRPr sz="1800">
              <a:highlight>
                <a:srgbClr val="FFFFFF"/>
              </a:highlight>
            </a:endParaRPr>
          </a:p>
          <a:p>
            <a:pPr lvl="0" rtl="0">
              <a:spcBef>
                <a:spcPts val="0"/>
              </a:spcBef>
              <a:buNone/>
            </a:pPr>
            <a:r>
              <a:rPr lang="en" sz="1800">
                <a:highlight>
                  <a:srgbClr val="FFFFFF"/>
                </a:highlight>
              </a:rPr>
              <a:t>(From 10/20/2016 to 5/15/2017)</a:t>
            </a:r>
          </a:p>
        </p:txBody>
      </p:sp>
      <p:cxnSp>
        <p:nvCxnSpPr>
          <p:cNvPr id="556" name="Shape 556"/>
          <p:cNvCxnSpPr/>
          <p:nvPr/>
        </p:nvCxnSpPr>
        <p:spPr>
          <a:xfrm>
            <a:off x="5120725" y="3347775"/>
            <a:ext cx="168300" cy="0"/>
          </a:xfrm>
          <a:prstGeom prst="straightConnector1">
            <a:avLst/>
          </a:prstGeom>
          <a:noFill/>
          <a:ln cap="flat" cmpd="sng" w="19050">
            <a:solidFill>
              <a:srgbClr val="FF0000"/>
            </a:solidFill>
            <a:prstDash val="solid"/>
            <a:round/>
            <a:headEnd len="lg" w="lg" type="none"/>
            <a:tailEnd len="lg" w="lg" type="none"/>
          </a:ln>
        </p:spPr>
      </p:cxnSp>
      <p:pic>
        <p:nvPicPr>
          <p:cNvPr descr="United Airline_May 15_with detector tiem.png" id="557" name="Shape 557"/>
          <p:cNvPicPr preferRelativeResize="0"/>
          <p:nvPr/>
        </p:nvPicPr>
        <p:blipFill>
          <a:blip r:embed="rId3">
            <a:alphaModFix/>
          </a:blip>
          <a:stretch>
            <a:fillRect/>
          </a:stretch>
        </p:blipFill>
        <p:spPr>
          <a:xfrm>
            <a:off x="387224" y="952750"/>
            <a:ext cx="6136325" cy="4130824"/>
          </a:xfrm>
          <a:prstGeom prst="rect">
            <a:avLst/>
          </a:prstGeom>
          <a:noFill/>
          <a:ln>
            <a:noFill/>
          </a:ln>
        </p:spPr>
      </p:pic>
      <p:sp>
        <p:nvSpPr>
          <p:cNvPr id="558" name="Shape 558"/>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sp>
        <p:nvSpPr>
          <p:cNvPr id="563" name="Shape 563"/>
          <p:cNvSpPr txBox="1"/>
          <p:nvPr>
            <p:ph type="title"/>
          </p:nvPr>
        </p:nvSpPr>
        <p:spPr>
          <a:xfrm>
            <a:off x="311700" y="291561"/>
            <a:ext cx="8520600" cy="636300"/>
          </a:xfrm>
          <a:prstGeom prst="rect">
            <a:avLst/>
          </a:prstGeom>
        </p:spPr>
        <p:txBody>
          <a:bodyPr anchorCtr="0" anchor="t" bIns="91425" lIns="91425" rIns="91425" tIns="91425">
            <a:noAutofit/>
          </a:bodyPr>
          <a:lstStyle/>
          <a:p>
            <a:pPr lvl="0" rtl="0" algn="l">
              <a:lnSpc>
                <a:spcPct val="115000"/>
              </a:lnSpc>
              <a:spcBef>
                <a:spcPts val="0"/>
              </a:spcBef>
              <a:buNone/>
            </a:pPr>
            <a:r>
              <a:rPr lang="en" sz="2600"/>
              <a:t>Constant Noise + Linear Signal  </a:t>
            </a:r>
          </a:p>
        </p:txBody>
      </p:sp>
      <p:sp>
        <p:nvSpPr>
          <p:cNvPr id="564" name="Shape 564"/>
          <p:cNvSpPr txBox="1"/>
          <p:nvPr>
            <p:ph idx="1" type="body"/>
          </p:nvPr>
        </p:nvSpPr>
        <p:spPr>
          <a:xfrm>
            <a:off x="311700" y="1032611"/>
            <a:ext cx="8520600" cy="4044000"/>
          </a:xfrm>
          <a:prstGeom prst="rect">
            <a:avLst/>
          </a:prstGeom>
        </p:spPr>
        <p:txBody>
          <a:bodyPr anchorCtr="0" anchor="t" bIns="91425" lIns="91425" rIns="91425" tIns="91425">
            <a:noAutofit/>
          </a:bodyPr>
          <a:lstStyle/>
          <a:p>
            <a:pPr lvl="0">
              <a:spcBef>
                <a:spcPts val="0"/>
              </a:spcBef>
              <a:buNone/>
            </a:pPr>
            <a:r>
              <a:t/>
            </a:r>
            <a:endParaRPr/>
          </a:p>
        </p:txBody>
      </p:sp>
      <p:sp>
        <p:nvSpPr>
          <p:cNvPr id="565" name="Shape 565"/>
          <p:cNvSpPr txBox="1"/>
          <p:nvPr/>
        </p:nvSpPr>
        <p:spPr>
          <a:xfrm>
            <a:off x="5592150" y="1821097"/>
            <a:ext cx="3172500" cy="3186900"/>
          </a:xfrm>
          <a:prstGeom prst="rect">
            <a:avLst/>
          </a:prstGeom>
          <a:noFill/>
          <a:ln>
            <a:noFill/>
          </a:ln>
        </p:spPr>
        <p:txBody>
          <a:bodyPr anchorCtr="0" anchor="t" bIns="91425" lIns="91425" rIns="91425" tIns="91425">
            <a:noAutofit/>
          </a:bodyPr>
          <a:lstStyle/>
          <a:p>
            <a:pPr lvl="0">
              <a:spcBef>
                <a:spcPts val="0"/>
              </a:spcBef>
              <a:buNone/>
            </a:pPr>
            <a:r>
              <a:rPr b="1" lang="en" sz="1800">
                <a:solidFill>
                  <a:srgbClr val="222222"/>
                </a:solidFill>
                <a:highlight>
                  <a:srgbClr val="FFFFFF"/>
                </a:highlight>
              </a:rPr>
              <a:t>Dataset: </a:t>
            </a:r>
            <a:r>
              <a:rPr lang="en" sz="1800">
                <a:solidFill>
                  <a:srgbClr val="222222"/>
                </a:solidFill>
                <a:highlight>
                  <a:srgbClr val="FFFFFF"/>
                </a:highlight>
              </a:rPr>
              <a:t>Synchronized Brainwave Recordings with a Audio-Visual Stimulus</a:t>
            </a:r>
          </a:p>
          <a:p>
            <a:pPr lvl="0">
              <a:spcBef>
                <a:spcPts val="0"/>
              </a:spcBef>
              <a:buNone/>
            </a:pPr>
            <a:r>
              <a:rPr lang="en" sz="1800">
                <a:solidFill>
                  <a:srgbClr val="222222"/>
                </a:solidFill>
                <a:highlight>
                  <a:srgbClr val="FFFFFF"/>
                </a:highlight>
              </a:rPr>
              <a:t>(from UC Berkeley)</a:t>
            </a:r>
          </a:p>
          <a:p>
            <a:pPr lvl="0">
              <a:spcBef>
                <a:spcPts val="0"/>
              </a:spcBef>
              <a:buNone/>
            </a:pPr>
            <a:r>
              <a:t/>
            </a:r>
            <a:endParaRPr sz="1800">
              <a:solidFill>
                <a:srgbClr val="222222"/>
              </a:solidFill>
              <a:highlight>
                <a:srgbClr val="FFFFFF"/>
              </a:highlight>
            </a:endParaRPr>
          </a:p>
          <a:p>
            <a:pPr lvl="0">
              <a:spcBef>
                <a:spcPts val="0"/>
              </a:spcBef>
              <a:buNone/>
            </a:pPr>
            <a:r>
              <a:t/>
            </a:r>
            <a:endParaRPr sz="1800">
              <a:solidFill>
                <a:srgbClr val="222222"/>
              </a:solidFill>
              <a:highlight>
                <a:srgbClr val="FFFFFF"/>
              </a:highlight>
            </a:endParaRPr>
          </a:p>
          <a:p>
            <a:pPr lvl="0">
              <a:spcBef>
                <a:spcPts val="0"/>
              </a:spcBef>
              <a:buNone/>
            </a:pPr>
            <a:r>
              <a:rPr b="1" lang="en" sz="1800">
                <a:solidFill>
                  <a:srgbClr val="222222"/>
                </a:solidFill>
                <a:highlight>
                  <a:srgbClr val="FFFFFF"/>
                </a:highlight>
              </a:rPr>
              <a:t>Focus on:</a:t>
            </a:r>
            <a:r>
              <a:rPr lang="en" sz="1800">
                <a:solidFill>
                  <a:srgbClr val="222222"/>
                </a:solidFill>
                <a:highlight>
                  <a:srgbClr val="FFFFFF"/>
                </a:highlight>
              </a:rPr>
              <a:t> the timestamp each Neuron signal received</a:t>
            </a:r>
          </a:p>
        </p:txBody>
      </p:sp>
      <p:pic>
        <p:nvPicPr>
          <p:cNvPr descr="Neurosky signal received no logo 2.gif" id="566" name="Shape 566"/>
          <p:cNvPicPr preferRelativeResize="0"/>
          <p:nvPr/>
        </p:nvPicPr>
        <p:blipFill>
          <a:blip r:embed="rId3">
            <a:alphaModFix/>
          </a:blip>
          <a:stretch>
            <a:fillRect/>
          </a:stretch>
        </p:blipFill>
        <p:spPr>
          <a:xfrm>
            <a:off x="311700" y="1157300"/>
            <a:ext cx="5280450" cy="3935740"/>
          </a:xfrm>
          <a:prstGeom prst="rect">
            <a:avLst/>
          </a:prstGeom>
          <a:noFill/>
          <a:ln>
            <a:noFill/>
          </a:ln>
        </p:spPr>
      </p:pic>
      <p:sp>
        <p:nvSpPr>
          <p:cNvPr id="567" name="Shape 567"/>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1" name="Shape 571"/>
        <p:cNvGrpSpPr/>
        <p:nvPr/>
      </p:nvGrpSpPr>
      <p:grpSpPr>
        <a:xfrm>
          <a:off x="0" y="0"/>
          <a:ext cx="0" cy="0"/>
          <a:chOff x="0" y="0"/>
          <a:chExt cx="0" cy="0"/>
        </a:xfrm>
      </p:grpSpPr>
      <p:sp>
        <p:nvSpPr>
          <p:cNvPr id="572" name="Shape 572"/>
          <p:cNvSpPr txBox="1"/>
          <p:nvPr>
            <p:ph type="title"/>
          </p:nvPr>
        </p:nvSpPr>
        <p:spPr>
          <a:xfrm>
            <a:off x="311700" y="494472"/>
            <a:ext cx="8520600" cy="636300"/>
          </a:xfrm>
          <a:prstGeom prst="rect">
            <a:avLst/>
          </a:prstGeom>
        </p:spPr>
        <p:txBody>
          <a:bodyPr anchorCtr="0" anchor="t" bIns="91425" lIns="91425" rIns="91425" tIns="91425">
            <a:noAutofit/>
          </a:bodyPr>
          <a:lstStyle/>
          <a:p>
            <a:pPr lvl="0" rtl="0" algn="l">
              <a:lnSpc>
                <a:spcPct val="115000"/>
              </a:lnSpc>
              <a:spcBef>
                <a:spcPts val="0"/>
              </a:spcBef>
              <a:buNone/>
            </a:pPr>
            <a:r>
              <a:rPr lang="en" sz="2600"/>
              <a:t>Real Gamma Ray Burst (GRB) Data</a:t>
            </a:r>
          </a:p>
        </p:txBody>
      </p:sp>
      <p:sp>
        <p:nvSpPr>
          <p:cNvPr id="573" name="Shape 573"/>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Gamma Ray Burst New3.gif" id="574" name="Shape 574"/>
          <p:cNvPicPr preferRelativeResize="0"/>
          <p:nvPr/>
        </p:nvPicPr>
        <p:blipFill>
          <a:blip r:embed="rId3">
            <a:alphaModFix/>
          </a:blip>
          <a:stretch>
            <a:fillRect/>
          </a:stretch>
        </p:blipFill>
        <p:spPr>
          <a:xfrm>
            <a:off x="1294099" y="1010650"/>
            <a:ext cx="6303750" cy="4498174"/>
          </a:xfrm>
          <a:prstGeom prst="rect">
            <a:avLst/>
          </a:prstGeom>
          <a:noFill/>
          <a:ln>
            <a:noFill/>
          </a:ln>
        </p:spPr>
      </p:pic>
      <p:cxnSp>
        <p:nvCxnSpPr>
          <p:cNvPr id="575" name="Shape 575"/>
          <p:cNvCxnSpPr/>
          <p:nvPr/>
        </p:nvCxnSpPr>
        <p:spPr>
          <a:xfrm>
            <a:off x="7275825" y="1715975"/>
            <a:ext cx="0" cy="6294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CFE2F3"/>
        </a:solidFill>
      </p:bgPr>
    </p:bg>
    <p:spTree>
      <p:nvGrpSpPr>
        <p:cNvPr id="579" name="Shape 579"/>
        <p:cNvGrpSpPr/>
        <p:nvPr/>
      </p:nvGrpSpPr>
      <p:grpSpPr>
        <a:xfrm>
          <a:off x="0" y="0"/>
          <a:ext cx="0" cy="0"/>
          <a:chOff x="0" y="0"/>
          <a:chExt cx="0" cy="0"/>
        </a:xfrm>
      </p:grpSpPr>
      <p:sp>
        <p:nvSpPr>
          <p:cNvPr id="580" name="Shape 580"/>
          <p:cNvSpPr txBox="1"/>
          <p:nvPr>
            <p:ph type="title"/>
          </p:nvPr>
        </p:nvSpPr>
        <p:spPr>
          <a:xfrm>
            <a:off x="303775" y="1903772"/>
            <a:ext cx="8520600" cy="636300"/>
          </a:xfrm>
          <a:prstGeom prst="rect">
            <a:avLst/>
          </a:prstGeom>
        </p:spPr>
        <p:txBody>
          <a:bodyPr anchorCtr="0" anchor="t" bIns="91425" lIns="91425" rIns="91425" tIns="91425">
            <a:noAutofit/>
          </a:bodyPr>
          <a:lstStyle/>
          <a:p>
            <a:pPr lvl="0" rtl="0" algn="ctr">
              <a:spcBef>
                <a:spcPts val="0"/>
              </a:spcBef>
              <a:buNone/>
            </a:pPr>
            <a:r>
              <a:rPr lang="en" sz="4800"/>
              <a:t>Thanks for listening!</a:t>
            </a:r>
          </a:p>
          <a:p>
            <a:pPr lvl="0" rtl="0" algn="ctr">
              <a:spcBef>
                <a:spcPts val="0"/>
              </a:spcBef>
              <a:buNone/>
            </a:pPr>
            <a:r>
              <a:rPr lang="en" sz="4800"/>
              <a:t>Any questions?</a:t>
            </a:r>
          </a:p>
        </p:txBody>
      </p:sp>
      <p:sp>
        <p:nvSpPr>
          <p:cNvPr id="581" name="Shape 581"/>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pic>
        <p:nvPicPr>
          <p:cNvPr id="86" name="Shape 86"/>
          <p:cNvPicPr preferRelativeResize="0"/>
          <p:nvPr/>
        </p:nvPicPr>
        <p:blipFill>
          <a:blip r:embed="rId3">
            <a:alphaModFix/>
          </a:blip>
          <a:stretch>
            <a:fillRect/>
          </a:stretch>
        </p:blipFill>
        <p:spPr>
          <a:xfrm>
            <a:off x="1085625" y="791024"/>
            <a:ext cx="6821901" cy="1780449"/>
          </a:xfrm>
          <a:prstGeom prst="rect">
            <a:avLst/>
          </a:prstGeom>
          <a:noFill/>
          <a:ln>
            <a:noFill/>
          </a:ln>
        </p:spPr>
      </p:pic>
      <p:sp>
        <p:nvSpPr>
          <p:cNvPr id="87" name="Shape 87"/>
          <p:cNvSpPr txBox="1"/>
          <p:nvPr>
            <p:ph type="title"/>
          </p:nvPr>
        </p:nvSpPr>
        <p:spPr>
          <a:xfrm>
            <a:off x="311700" y="494472"/>
            <a:ext cx="8520600" cy="636300"/>
          </a:xfrm>
          <a:prstGeom prst="rect">
            <a:avLst/>
          </a:prstGeom>
        </p:spPr>
        <p:txBody>
          <a:bodyPr anchorCtr="0" anchor="t" bIns="91425" lIns="91425" rIns="91425" tIns="91425">
            <a:noAutofit/>
          </a:bodyPr>
          <a:lstStyle/>
          <a:p>
            <a:pPr lvl="0" rtl="0">
              <a:spcBef>
                <a:spcPts val="0"/>
              </a:spcBef>
              <a:buNone/>
            </a:pPr>
            <a:r>
              <a:rPr lang="en"/>
              <a:t>What is </a:t>
            </a:r>
            <a:r>
              <a:rPr lang="en"/>
              <a:t>Intensity?</a:t>
            </a:r>
          </a:p>
        </p:txBody>
      </p:sp>
      <p:pic>
        <p:nvPicPr>
          <p:cNvPr id="88" name="Shape 88"/>
          <p:cNvPicPr preferRelativeResize="0"/>
          <p:nvPr/>
        </p:nvPicPr>
        <p:blipFill>
          <a:blip r:embed="rId4">
            <a:alphaModFix/>
          </a:blip>
          <a:stretch>
            <a:fillRect/>
          </a:stretch>
        </p:blipFill>
        <p:spPr>
          <a:xfrm>
            <a:off x="341875" y="2521295"/>
            <a:ext cx="4011600" cy="2948225"/>
          </a:xfrm>
          <a:prstGeom prst="rect">
            <a:avLst/>
          </a:prstGeom>
          <a:noFill/>
          <a:ln>
            <a:noFill/>
          </a:ln>
        </p:spPr>
      </p:pic>
      <p:pic>
        <p:nvPicPr>
          <p:cNvPr id="89" name="Shape 89"/>
          <p:cNvPicPr preferRelativeResize="0"/>
          <p:nvPr/>
        </p:nvPicPr>
        <p:blipFill>
          <a:blip r:embed="rId5">
            <a:alphaModFix/>
          </a:blip>
          <a:stretch>
            <a:fillRect/>
          </a:stretch>
        </p:blipFill>
        <p:spPr>
          <a:xfrm>
            <a:off x="4714962" y="2497175"/>
            <a:ext cx="4077287" cy="2996474"/>
          </a:xfrm>
          <a:prstGeom prst="rect">
            <a:avLst/>
          </a:prstGeom>
          <a:noFill/>
          <a:ln>
            <a:noFill/>
          </a:ln>
        </p:spPr>
      </p:pic>
      <p:sp>
        <p:nvSpPr>
          <p:cNvPr id="90" name="Shape 90"/>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585" name="Shape 585"/>
        <p:cNvGrpSpPr/>
        <p:nvPr/>
      </p:nvGrpSpPr>
      <p:grpSpPr>
        <a:xfrm>
          <a:off x="0" y="0"/>
          <a:ext cx="0" cy="0"/>
          <a:chOff x="0" y="0"/>
          <a:chExt cx="0" cy="0"/>
        </a:xfrm>
      </p:grpSpPr>
      <p:sp>
        <p:nvSpPr>
          <p:cNvPr id="586" name="Shape 586"/>
          <p:cNvSpPr txBox="1"/>
          <p:nvPr>
            <p:ph idx="1" type="body"/>
          </p:nvPr>
        </p:nvSpPr>
        <p:spPr>
          <a:xfrm>
            <a:off x="311700" y="1280527"/>
            <a:ext cx="8520600" cy="3795900"/>
          </a:xfrm>
          <a:prstGeom prst="rect">
            <a:avLst/>
          </a:prstGeom>
        </p:spPr>
        <p:txBody>
          <a:bodyPr anchorCtr="0" anchor="t" bIns="91425" lIns="91425" rIns="91425" tIns="91425">
            <a:noAutofit/>
          </a:bodyPr>
          <a:lstStyle/>
          <a:p>
            <a:pPr lvl="0" algn="ctr">
              <a:spcBef>
                <a:spcPts val="0"/>
              </a:spcBef>
              <a:buNone/>
            </a:pPr>
            <a:r>
              <a:rPr b="1" lang="en" sz="7200">
                <a:solidFill>
                  <a:schemeClr val="lt1"/>
                </a:solidFill>
              </a:rPr>
              <a:t>APPENDIX</a:t>
            </a:r>
          </a:p>
        </p:txBody>
      </p:sp>
      <p:sp>
        <p:nvSpPr>
          <p:cNvPr id="587" name="Shape 587"/>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1" name="Shape 591"/>
        <p:cNvGrpSpPr/>
        <p:nvPr/>
      </p:nvGrpSpPr>
      <p:grpSpPr>
        <a:xfrm>
          <a:off x="0" y="0"/>
          <a:ext cx="0" cy="0"/>
          <a:chOff x="0" y="0"/>
          <a:chExt cx="0" cy="0"/>
        </a:xfrm>
      </p:grpSpPr>
      <p:sp>
        <p:nvSpPr>
          <p:cNvPr id="592" name="Shape 592"/>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Is this test valid?</a:t>
            </a:r>
          </a:p>
        </p:txBody>
      </p:sp>
      <p:pic>
        <p:nvPicPr>
          <p:cNvPr id="593" name="Shape 593"/>
          <p:cNvPicPr preferRelativeResize="0"/>
          <p:nvPr/>
        </p:nvPicPr>
        <p:blipFill>
          <a:blip r:embed="rId3">
            <a:alphaModFix/>
          </a:blip>
          <a:stretch>
            <a:fillRect/>
          </a:stretch>
        </p:blipFill>
        <p:spPr>
          <a:xfrm>
            <a:off x="1670199" y="1130774"/>
            <a:ext cx="5412250" cy="4363550"/>
          </a:xfrm>
          <a:prstGeom prst="rect">
            <a:avLst/>
          </a:prstGeom>
          <a:noFill/>
          <a:ln>
            <a:noFill/>
          </a:ln>
        </p:spPr>
      </p:pic>
      <p:sp>
        <p:nvSpPr>
          <p:cNvPr id="594" name="Shape 594"/>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8" name="Shape 598"/>
        <p:cNvGrpSpPr/>
        <p:nvPr/>
      </p:nvGrpSpPr>
      <p:grpSpPr>
        <a:xfrm>
          <a:off x="0" y="0"/>
          <a:ext cx="0" cy="0"/>
          <a:chOff x="0" y="0"/>
          <a:chExt cx="0" cy="0"/>
        </a:xfrm>
      </p:grpSpPr>
      <p:sp>
        <p:nvSpPr>
          <p:cNvPr id="599" name="Shape 599"/>
          <p:cNvSpPr txBox="1"/>
          <p:nvPr>
            <p:ph type="title"/>
          </p:nvPr>
        </p:nvSpPr>
        <p:spPr>
          <a:xfrm>
            <a:off x="311700" y="494472"/>
            <a:ext cx="8520600" cy="636300"/>
          </a:xfrm>
          <a:prstGeom prst="rect">
            <a:avLst/>
          </a:prstGeom>
        </p:spPr>
        <p:txBody>
          <a:bodyPr anchorCtr="0" anchor="t" bIns="91425" lIns="91425" rIns="91425" tIns="91425">
            <a:noAutofit/>
          </a:bodyPr>
          <a:lstStyle/>
          <a:p>
            <a:pPr lvl="0" rtl="0">
              <a:spcBef>
                <a:spcPts val="0"/>
              </a:spcBef>
              <a:buNone/>
            </a:pPr>
            <a:r>
              <a:rPr lang="en"/>
              <a:t>Is this test valid?</a:t>
            </a:r>
          </a:p>
        </p:txBody>
      </p:sp>
      <p:pic>
        <p:nvPicPr>
          <p:cNvPr id="600" name="Shape 600"/>
          <p:cNvPicPr preferRelativeResize="0"/>
          <p:nvPr/>
        </p:nvPicPr>
        <p:blipFill>
          <a:blip r:embed="rId3">
            <a:alphaModFix/>
          </a:blip>
          <a:stretch>
            <a:fillRect/>
          </a:stretch>
        </p:blipFill>
        <p:spPr>
          <a:xfrm>
            <a:off x="1881597" y="1217397"/>
            <a:ext cx="5539024" cy="4297950"/>
          </a:xfrm>
          <a:prstGeom prst="rect">
            <a:avLst/>
          </a:prstGeom>
          <a:noFill/>
          <a:ln>
            <a:noFill/>
          </a:ln>
        </p:spPr>
      </p:pic>
      <p:sp>
        <p:nvSpPr>
          <p:cNvPr id="601" name="Shape 601"/>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5" name="Shape 605"/>
        <p:cNvGrpSpPr/>
        <p:nvPr/>
      </p:nvGrpSpPr>
      <p:grpSpPr>
        <a:xfrm>
          <a:off x="0" y="0"/>
          <a:ext cx="0" cy="0"/>
          <a:chOff x="0" y="0"/>
          <a:chExt cx="0" cy="0"/>
        </a:xfrm>
      </p:grpSpPr>
      <p:sp>
        <p:nvSpPr>
          <p:cNvPr id="606" name="Shape 606"/>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Compare BB and Threshold by “Target rate”</a:t>
            </a:r>
          </a:p>
        </p:txBody>
      </p:sp>
      <p:sp>
        <p:nvSpPr>
          <p:cNvPr id="607" name="Shape 607"/>
          <p:cNvSpPr txBox="1"/>
          <p:nvPr>
            <p:ph idx="1" type="body"/>
          </p:nvPr>
        </p:nvSpPr>
        <p:spPr>
          <a:xfrm>
            <a:off x="3813575" y="1280525"/>
            <a:ext cx="5171100" cy="3795900"/>
          </a:xfrm>
          <a:prstGeom prst="rect">
            <a:avLst/>
          </a:prstGeom>
        </p:spPr>
        <p:txBody>
          <a:bodyPr anchorCtr="0" anchor="t" bIns="91425" lIns="91425" rIns="91425" tIns="91425">
            <a:noAutofit/>
          </a:bodyPr>
          <a:lstStyle/>
          <a:p>
            <a:pPr indent="0" lvl="0" marL="0" rtl="0" algn="ctr">
              <a:spcBef>
                <a:spcPts val="0"/>
              </a:spcBef>
              <a:buNone/>
            </a:pPr>
            <a:r>
              <a:rPr lang="en"/>
              <a:t>the number of parameters that result in the trigger occurring after the true CP, AND </a:t>
            </a:r>
            <a:r>
              <a:rPr lang="en"/>
              <a:t>t</a:t>
            </a:r>
            <a:r>
              <a:rPr lang="en"/>
              <a:t>he estimated CP lying before the true CP</a:t>
            </a:r>
          </a:p>
          <a:p>
            <a:pPr lvl="0" algn="ctr">
              <a:spcBef>
                <a:spcPts val="0"/>
              </a:spcBef>
              <a:buNone/>
            </a:pPr>
            <a:r>
              <a:t/>
            </a:r>
            <a:endParaRPr/>
          </a:p>
        </p:txBody>
      </p:sp>
      <p:sp>
        <p:nvSpPr>
          <p:cNvPr id="608" name="Shape 608"/>
          <p:cNvSpPr txBox="1"/>
          <p:nvPr/>
        </p:nvSpPr>
        <p:spPr>
          <a:xfrm>
            <a:off x="834100" y="3303100"/>
            <a:ext cx="3507900" cy="2197800"/>
          </a:xfrm>
          <a:prstGeom prst="rect">
            <a:avLst/>
          </a:prstGeom>
          <a:noFill/>
          <a:ln>
            <a:noFill/>
          </a:ln>
        </p:spPr>
        <p:txBody>
          <a:bodyPr anchorCtr="0" anchor="t" bIns="91425" lIns="91425" rIns="91425" tIns="91425">
            <a:noAutofit/>
          </a:bodyPr>
          <a:lstStyle/>
          <a:p>
            <a:pPr lvl="0">
              <a:spcBef>
                <a:spcPts val="0"/>
              </a:spcBef>
              <a:buNone/>
            </a:pPr>
            <a:r>
              <a:rPr lang="en" sz="1800"/>
              <a:t>BB algorithm:</a:t>
            </a:r>
          </a:p>
          <a:p>
            <a:pPr lvl="0">
              <a:spcBef>
                <a:spcPts val="0"/>
              </a:spcBef>
              <a:buNone/>
            </a:pPr>
            <a:r>
              <a:t/>
            </a:r>
            <a:endParaRPr sz="1800"/>
          </a:p>
          <a:p>
            <a:pPr lvl="0">
              <a:spcBef>
                <a:spcPts val="0"/>
              </a:spcBef>
              <a:buNone/>
            </a:pPr>
            <a:r>
              <a:rPr lang="en" sz="1800"/>
              <a:t>Uniformly select 400 values of c from 1 to 100.</a:t>
            </a:r>
          </a:p>
          <a:p>
            <a:pPr lvl="0">
              <a:spcBef>
                <a:spcPts val="0"/>
              </a:spcBef>
              <a:buNone/>
            </a:pPr>
            <a:r>
              <a:t/>
            </a:r>
            <a:endParaRPr sz="1800"/>
          </a:p>
          <a:p>
            <a:pPr lvl="0">
              <a:spcBef>
                <a:spcPts val="0"/>
              </a:spcBef>
              <a:buNone/>
            </a:pPr>
            <a:r>
              <a:t/>
            </a:r>
            <a:endParaRPr sz="1800"/>
          </a:p>
          <a:p>
            <a:pPr lvl="0">
              <a:spcBef>
                <a:spcPts val="0"/>
              </a:spcBef>
              <a:buNone/>
            </a:pPr>
            <a:r>
              <a:rPr lang="en" sz="1800"/>
              <a:t>⇒     Target rate = 0.96</a:t>
            </a:r>
          </a:p>
        </p:txBody>
      </p:sp>
      <p:sp>
        <p:nvSpPr>
          <p:cNvPr id="609" name="Shape 609"/>
          <p:cNvSpPr txBox="1"/>
          <p:nvPr/>
        </p:nvSpPr>
        <p:spPr>
          <a:xfrm>
            <a:off x="4768050" y="3317725"/>
            <a:ext cx="3274200" cy="2197800"/>
          </a:xfrm>
          <a:prstGeom prst="rect">
            <a:avLst/>
          </a:prstGeom>
          <a:noFill/>
          <a:ln>
            <a:noFill/>
          </a:ln>
        </p:spPr>
        <p:txBody>
          <a:bodyPr anchorCtr="0" anchor="t" bIns="91425" lIns="91425" rIns="91425" tIns="91425">
            <a:noAutofit/>
          </a:bodyPr>
          <a:lstStyle/>
          <a:p>
            <a:pPr lvl="0">
              <a:spcBef>
                <a:spcPts val="0"/>
              </a:spcBef>
              <a:buNone/>
            </a:pPr>
            <a:r>
              <a:rPr lang="en" sz="1800"/>
              <a:t>Threshold algorithm:</a:t>
            </a:r>
          </a:p>
          <a:p>
            <a:pPr lvl="0">
              <a:spcBef>
                <a:spcPts val="0"/>
              </a:spcBef>
              <a:buNone/>
            </a:pPr>
            <a:r>
              <a:t/>
            </a:r>
            <a:endParaRPr sz="1800"/>
          </a:p>
          <a:p>
            <a:pPr lvl="0">
              <a:spcBef>
                <a:spcPts val="0"/>
              </a:spcBef>
              <a:buNone/>
            </a:pPr>
            <a:r>
              <a:rPr lang="en" sz="1800"/>
              <a:t>Uniformly select 20 values of p from 0.1 to 0.9, and 20 values of w from 1 to 200.</a:t>
            </a:r>
          </a:p>
          <a:p>
            <a:pPr lvl="0">
              <a:spcBef>
                <a:spcPts val="0"/>
              </a:spcBef>
              <a:buNone/>
            </a:pPr>
            <a:r>
              <a:t/>
            </a:r>
            <a:endParaRPr sz="1800"/>
          </a:p>
          <a:p>
            <a:pPr lvl="0">
              <a:spcBef>
                <a:spcPts val="0"/>
              </a:spcBef>
              <a:buNone/>
            </a:pPr>
            <a:r>
              <a:rPr lang="en" sz="1800"/>
              <a:t>⇒   Target rate = 0.345</a:t>
            </a:r>
          </a:p>
        </p:txBody>
      </p:sp>
      <p:sp>
        <p:nvSpPr>
          <p:cNvPr id="610" name="Shape 610"/>
          <p:cNvSpPr txBox="1"/>
          <p:nvPr>
            <p:ph idx="1" type="body"/>
          </p:nvPr>
        </p:nvSpPr>
        <p:spPr>
          <a:xfrm>
            <a:off x="4079750" y="2379800"/>
            <a:ext cx="4828500" cy="636300"/>
          </a:xfrm>
          <a:prstGeom prst="rect">
            <a:avLst/>
          </a:prstGeom>
        </p:spPr>
        <p:txBody>
          <a:bodyPr anchorCtr="0" anchor="t" bIns="91425" lIns="91425" rIns="91425" tIns="91425">
            <a:noAutofit/>
          </a:bodyPr>
          <a:lstStyle/>
          <a:p>
            <a:pPr indent="0" lvl="0" marL="0" rtl="0" algn="ctr">
              <a:spcBef>
                <a:spcPts val="0"/>
              </a:spcBef>
              <a:buNone/>
            </a:pPr>
            <a:r>
              <a:rPr lang="en"/>
              <a:t>t</a:t>
            </a:r>
            <a:r>
              <a:rPr lang="en"/>
              <a:t>he number of parameters in a big range</a:t>
            </a:r>
          </a:p>
          <a:p>
            <a:pPr lvl="0" rtl="0" algn="ctr">
              <a:spcBef>
                <a:spcPts val="0"/>
              </a:spcBef>
              <a:buNone/>
            </a:pPr>
            <a:r>
              <a:t/>
            </a:r>
            <a:endParaRPr/>
          </a:p>
        </p:txBody>
      </p:sp>
      <p:sp>
        <p:nvSpPr>
          <p:cNvPr id="611" name="Shape 611"/>
          <p:cNvSpPr txBox="1"/>
          <p:nvPr>
            <p:ph idx="1" type="body"/>
          </p:nvPr>
        </p:nvSpPr>
        <p:spPr>
          <a:xfrm>
            <a:off x="2430875" y="1292900"/>
            <a:ext cx="1839900" cy="636300"/>
          </a:xfrm>
          <a:prstGeom prst="rect">
            <a:avLst/>
          </a:prstGeom>
        </p:spPr>
        <p:txBody>
          <a:bodyPr anchorCtr="0" anchor="t" bIns="91425" lIns="91425" rIns="91425" tIns="91425">
            <a:noAutofit/>
          </a:bodyPr>
          <a:lstStyle/>
          <a:p>
            <a:pPr indent="0" lvl="0" marL="0" rtl="0">
              <a:spcBef>
                <a:spcPts val="0"/>
              </a:spcBef>
              <a:buNone/>
            </a:pPr>
            <a:r>
              <a:rPr lang="en"/>
              <a:t>Target rate =</a:t>
            </a:r>
          </a:p>
          <a:p>
            <a:pPr lvl="0" rtl="0">
              <a:spcBef>
                <a:spcPts val="0"/>
              </a:spcBef>
              <a:buNone/>
            </a:pPr>
            <a:r>
              <a:t/>
            </a:r>
            <a:endParaRPr/>
          </a:p>
        </p:txBody>
      </p:sp>
      <p:cxnSp>
        <p:nvCxnSpPr>
          <p:cNvPr id="612" name="Shape 612"/>
          <p:cNvCxnSpPr/>
          <p:nvPr/>
        </p:nvCxnSpPr>
        <p:spPr>
          <a:xfrm flipH="1" rot="10800000">
            <a:off x="4194575" y="2384750"/>
            <a:ext cx="4514700" cy="8400"/>
          </a:xfrm>
          <a:prstGeom prst="straightConnector1">
            <a:avLst/>
          </a:prstGeom>
          <a:noFill/>
          <a:ln cap="flat" cmpd="sng" w="38100">
            <a:solidFill>
              <a:schemeClr val="dk2"/>
            </a:solidFill>
            <a:prstDash val="solid"/>
            <a:round/>
            <a:headEnd len="lg" w="lg" type="none"/>
            <a:tailEnd len="lg" w="lg" type="none"/>
          </a:ln>
        </p:spPr>
      </p:cxnSp>
      <p:pic>
        <p:nvPicPr>
          <p:cNvPr id="613" name="Shape 613"/>
          <p:cNvPicPr preferRelativeResize="0"/>
          <p:nvPr/>
        </p:nvPicPr>
        <p:blipFill>
          <a:blip r:embed="rId3">
            <a:alphaModFix/>
          </a:blip>
          <a:stretch>
            <a:fillRect/>
          </a:stretch>
        </p:blipFill>
        <p:spPr>
          <a:xfrm>
            <a:off x="528600" y="1704475"/>
            <a:ext cx="3142025" cy="1460849"/>
          </a:xfrm>
          <a:prstGeom prst="rect">
            <a:avLst/>
          </a:prstGeom>
          <a:noFill/>
          <a:ln>
            <a:noFill/>
          </a:ln>
        </p:spPr>
      </p:pic>
      <p:sp>
        <p:nvSpPr>
          <p:cNvPr id="614" name="Shape 614"/>
          <p:cNvSpPr/>
          <p:nvPr/>
        </p:nvSpPr>
        <p:spPr>
          <a:xfrm>
            <a:off x="2336175" y="2067525"/>
            <a:ext cx="1177200" cy="402600"/>
          </a:xfrm>
          <a:prstGeom prst="ellipse">
            <a:avLst/>
          </a:prstGeom>
          <a:noFill/>
          <a:ln cap="flat" cmpd="sng" w="2857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5" name="Shape 615"/>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x="0" y="0"/>
          <a:ext cx="0" cy="0"/>
          <a:chOff x="0" y="0"/>
          <a:chExt cx="0" cy="0"/>
        </a:xfrm>
      </p:grpSpPr>
      <p:sp>
        <p:nvSpPr>
          <p:cNvPr id="620" name="Shape 620"/>
          <p:cNvSpPr txBox="1"/>
          <p:nvPr>
            <p:ph type="title"/>
          </p:nvPr>
        </p:nvSpPr>
        <p:spPr>
          <a:xfrm>
            <a:off x="311700" y="494472"/>
            <a:ext cx="8520600" cy="6363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t>Thresholding algorithm with two constant blocks</a:t>
            </a:r>
          </a:p>
          <a:p>
            <a:pPr lvl="0">
              <a:spcBef>
                <a:spcPts val="0"/>
              </a:spcBef>
              <a:buNone/>
            </a:pPr>
            <a:r>
              <a:t/>
            </a:r>
            <a:endParaRPr/>
          </a:p>
        </p:txBody>
      </p:sp>
      <p:sp>
        <p:nvSpPr>
          <p:cNvPr id="621" name="Shape 621"/>
          <p:cNvSpPr txBox="1"/>
          <p:nvPr>
            <p:ph idx="1" type="body"/>
          </p:nvPr>
        </p:nvSpPr>
        <p:spPr>
          <a:xfrm>
            <a:off x="311700" y="1280527"/>
            <a:ext cx="8520600" cy="3795900"/>
          </a:xfrm>
          <a:prstGeom prst="rect">
            <a:avLst/>
          </a:prstGeom>
        </p:spPr>
        <p:txBody>
          <a:bodyPr anchorCtr="0" anchor="t" bIns="91425" lIns="91425" rIns="91425" tIns="91425">
            <a:noAutofit/>
          </a:bodyPr>
          <a:lstStyle/>
          <a:p>
            <a:pPr lvl="0">
              <a:spcBef>
                <a:spcPts val="0"/>
              </a:spcBef>
              <a:buNone/>
            </a:pPr>
            <a:r>
              <a:rPr lang="en"/>
              <a:t>How windows size affect the algorithm</a:t>
            </a:r>
          </a:p>
          <a:p>
            <a:pPr lvl="0">
              <a:spcBef>
                <a:spcPts val="0"/>
              </a:spcBef>
              <a:buClr>
                <a:schemeClr val="dk1"/>
              </a:buClr>
              <a:buSzPct val="61111"/>
              <a:buFont typeface="Arial"/>
              <a:buNone/>
            </a:pPr>
            <a:r>
              <a:t/>
            </a:r>
            <a:endParaRPr/>
          </a:p>
        </p:txBody>
      </p:sp>
      <p:sp>
        <p:nvSpPr>
          <p:cNvPr id="622" name="Shape 622"/>
          <p:cNvSpPr txBox="1"/>
          <p:nvPr/>
        </p:nvSpPr>
        <p:spPr>
          <a:xfrm>
            <a:off x="3591275" y="4734750"/>
            <a:ext cx="918600" cy="262500"/>
          </a:xfrm>
          <a:prstGeom prst="rect">
            <a:avLst/>
          </a:prstGeom>
          <a:noFill/>
          <a:ln>
            <a:noFill/>
          </a:ln>
        </p:spPr>
        <p:txBody>
          <a:bodyPr anchorCtr="0" anchor="t" bIns="91425" lIns="91425" rIns="91425" tIns="91425">
            <a:noAutofit/>
          </a:bodyPr>
          <a:lstStyle/>
          <a:p>
            <a:pPr lvl="0" rtl="0">
              <a:spcBef>
                <a:spcPts val="0"/>
              </a:spcBef>
              <a:buNone/>
            </a:pPr>
            <a:r>
              <a:rPr lang="en"/>
              <a:t>(size)</a:t>
            </a:r>
          </a:p>
        </p:txBody>
      </p:sp>
      <p:pic>
        <p:nvPicPr>
          <p:cNvPr id="623" name="Shape 623"/>
          <p:cNvPicPr preferRelativeResize="0"/>
          <p:nvPr/>
        </p:nvPicPr>
        <p:blipFill>
          <a:blip r:embed="rId3">
            <a:alphaModFix/>
          </a:blip>
          <a:stretch>
            <a:fillRect/>
          </a:stretch>
        </p:blipFill>
        <p:spPr>
          <a:xfrm>
            <a:off x="862375" y="1709224"/>
            <a:ext cx="6606600" cy="3371524"/>
          </a:xfrm>
          <a:prstGeom prst="rect">
            <a:avLst/>
          </a:prstGeom>
          <a:noFill/>
          <a:ln>
            <a:noFill/>
          </a:ln>
        </p:spPr>
      </p:pic>
      <p:sp>
        <p:nvSpPr>
          <p:cNvPr id="624" name="Shape 624"/>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8" name="Shape 628"/>
        <p:cNvGrpSpPr/>
        <p:nvPr/>
      </p:nvGrpSpPr>
      <p:grpSpPr>
        <a:xfrm>
          <a:off x="0" y="0"/>
          <a:ext cx="0" cy="0"/>
          <a:chOff x="0" y="0"/>
          <a:chExt cx="0" cy="0"/>
        </a:xfrm>
      </p:grpSpPr>
      <p:sp>
        <p:nvSpPr>
          <p:cNvPr id="629" name="Shape 629"/>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Accuracy</a:t>
            </a:r>
          </a:p>
        </p:txBody>
      </p:sp>
      <p:pic>
        <p:nvPicPr>
          <p:cNvPr descr="Const-const_BB_avgerror.png" id="630" name="Shape 630"/>
          <p:cNvPicPr preferRelativeResize="0"/>
          <p:nvPr/>
        </p:nvPicPr>
        <p:blipFill>
          <a:blip r:embed="rId3">
            <a:alphaModFix/>
          </a:blip>
          <a:stretch>
            <a:fillRect/>
          </a:stretch>
        </p:blipFill>
        <p:spPr>
          <a:xfrm>
            <a:off x="152400" y="1283172"/>
            <a:ext cx="4284900" cy="4279428"/>
          </a:xfrm>
          <a:prstGeom prst="rect">
            <a:avLst/>
          </a:prstGeom>
          <a:noFill/>
          <a:ln>
            <a:noFill/>
          </a:ln>
        </p:spPr>
      </p:pic>
      <p:pic>
        <p:nvPicPr>
          <p:cNvPr descr="Const-const_Thresh_avgerror.png" id="631" name="Shape 631"/>
          <p:cNvPicPr preferRelativeResize="0"/>
          <p:nvPr/>
        </p:nvPicPr>
        <p:blipFill>
          <a:blip r:embed="rId4">
            <a:alphaModFix/>
          </a:blip>
          <a:stretch>
            <a:fillRect/>
          </a:stretch>
        </p:blipFill>
        <p:spPr>
          <a:xfrm>
            <a:off x="4589700" y="1283172"/>
            <a:ext cx="4284900" cy="4279428"/>
          </a:xfrm>
          <a:prstGeom prst="rect">
            <a:avLst/>
          </a:prstGeom>
          <a:noFill/>
          <a:ln>
            <a:noFill/>
          </a:ln>
        </p:spPr>
      </p:pic>
      <p:sp>
        <p:nvSpPr>
          <p:cNvPr id="632" name="Shape 632"/>
          <p:cNvSpPr txBox="1"/>
          <p:nvPr/>
        </p:nvSpPr>
        <p:spPr>
          <a:xfrm>
            <a:off x="4223725" y="564825"/>
            <a:ext cx="3593100" cy="495600"/>
          </a:xfrm>
          <a:prstGeom prst="rect">
            <a:avLst/>
          </a:prstGeom>
          <a:solidFill>
            <a:srgbClr val="EAD1DC"/>
          </a:solidFill>
          <a:ln>
            <a:noFill/>
          </a:ln>
        </p:spPr>
        <p:txBody>
          <a:bodyPr anchorCtr="0" anchor="t" bIns="91425" lIns="91425" rIns="91425" tIns="91425">
            <a:noAutofit/>
          </a:bodyPr>
          <a:lstStyle/>
          <a:p>
            <a:pPr lvl="0">
              <a:spcBef>
                <a:spcPts val="0"/>
              </a:spcBef>
              <a:buNone/>
            </a:pPr>
            <a:r>
              <a:rPr lang="en"/>
              <a:t>Average of 20 runs for each C/P value</a:t>
            </a:r>
          </a:p>
          <a:p>
            <a:pPr lvl="0" rtl="0">
              <a:spcBef>
                <a:spcPts val="0"/>
              </a:spcBef>
              <a:buNone/>
            </a:pPr>
            <a:r>
              <a:rPr lang="en"/>
              <a:t>Window size = 50</a:t>
            </a:r>
          </a:p>
        </p:txBody>
      </p:sp>
      <p:sp>
        <p:nvSpPr>
          <p:cNvPr id="633" name="Shape 633"/>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7" name="Shape 637"/>
        <p:cNvGrpSpPr/>
        <p:nvPr/>
      </p:nvGrpSpPr>
      <p:grpSpPr>
        <a:xfrm>
          <a:off x="0" y="0"/>
          <a:ext cx="0" cy="0"/>
          <a:chOff x="0" y="0"/>
          <a:chExt cx="0" cy="0"/>
        </a:xfrm>
      </p:grpSpPr>
      <p:sp>
        <p:nvSpPr>
          <p:cNvPr id="638" name="Shape 638"/>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Reaction Time</a:t>
            </a:r>
          </a:p>
        </p:txBody>
      </p:sp>
      <p:pic>
        <p:nvPicPr>
          <p:cNvPr descr="Const-const_BB_avgreactiontime.png" id="639" name="Shape 639"/>
          <p:cNvPicPr preferRelativeResize="0"/>
          <p:nvPr/>
        </p:nvPicPr>
        <p:blipFill>
          <a:blip r:embed="rId3">
            <a:alphaModFix/>
          </a:blip>
          <a:stretch>
            <a:fillRect/>
          </a:stretch>
        </p:blipFill>
        <p:spPr>
          <a:xfrm>
            <a:off x="152400" y="1283172"/>
            <a:ext cx="4284900" cy="4279428"/>
          </a:xfrm>
          <a:prstGeom prst="rect">
            <a:avLst/>
          </a:prstGeom>
          <a:noFill/>
          <a:ln>
            <a:noFill/>
          </a:ln>
        </p:spPr>
      </p:pic>
      <p:pic>
        <p:nvPicPr>
          <p:cNvPr descr="Const-const_Thresh_avgreactiontime.png" id="640" name="Shape 640"/>
          <p:cNvPicPr preferRelativeResize="0"/>
          <p:nvPr/>
        </p:nvPicPr>
        <p:blipFill>
          <a:blip r:embed="rId4">
            <a:alphaModFix/>
          </a:blip>
          <a:stretch>
            <a:fillRect/>
          </a:stretch>
        </p:blipFill>
        <p:spPr>
          <a:xfrm>
            <a:off x="4589700" y="1283172"/>
            <a:ext cx="4284900" cy="4279428"/>
          </a:xfrm>
          <a:prstGeom prst="rect">
            <a:avLst/>
          </a:prstGeom>
          <a:noFill/>
          <a:ln>
            <a:noFill/>
          </a:ln>
        </p:spPr>
      </p:pic>
      <p:sp>
        <p:nvSpPr>
          <p:cNvPr id="641" name="Shape 641"/>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5" name="Shape 645"/>
        <p:cNvGrpSpPr/>
        <p:nvPr/>
      </p:nvGrpSpPr>
      <p:grpSpPr>
        <a:xfrm>
          <a:off x="0" y="0"/>
          <a:ext cx="0" cy="0"/>
          <a:chOff x="0" y="0"/>
          <a:chExt cx="0" cy="0"/>
        </a:xfrm>
      </p:grpSpPr>
      <p:sp>
        <p:nvSpPr>
          <p:cNvPr id="646" name="Shape 646"/>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Window...</a:t>
            </a:r>
          </a:p>
        </p:txBody>
      </p:sp>
      <p:pic>
        <p:nvPicPr>
          <p:cNvPr descr="Const-const_Thresh_avgerror_window.png" id="647" name="Shape 647"/>
          <p:cNvPicPr preferRelativeResize="0"/>
          <p:nvPr/>
        </p:nvPicPr>
        <p:blipFill>
          <a:blip r:embed="rId3">
            <a:alphaModFix/>
          </a:blip>
          <a:stretch>
            <a:fillRect/>
          </a:stretch>
        </p:blipFill>
        <p:spPr>
          <a:xfrm>
            <a:off x="152400" y="1283172"/>
            <a:ext cx="4284900" cy="4279428"/>
          </a:xfrm>
          <a:prstGeom prst="rect">
            <a:avLst/>
          </a:prstGeom>
          <a:noFill/>
          <a:ln>
            <a:noFill/>
          </a:ln>
        </p:spPr>
      </p:pic>
      <p:pic>
        <p:nvPicPr>
          <p:cNvPr descr="Const-const_Thresh_avgreactiontime_window.png" id="648" name="Shape 648"/>
          <p:cNvPicPr preferRelativeResize="0"/>
          <p:nvPr/>
        </p:nvPicPr>
        <p:blipFill>
          <a:blip r:embed="rId4">
            <a:alphaModFix/>
          </a:blip>
          <a:stretch>
            <a:fillRect/>
          </a:stretch>
        </p:blipFill>
        <p:spPr>
          <a:xfrm>
            <a:off x="4589700" y="1283172"/>
            <a:ext cx="4284900" cy="4279428"/>
          </a:xfrm>
          <a:prstGeom prst="rect">
            <a:avLst/>
          </a:prstGeom>
          <a:noFill/>
          <a:ln>
            <a:noFill/>
          </a:ln>
        </p:spPr>
      </p:pic>
      <p:sp>
        <p:nvSpPr>
          <p:cNvPr id="649" name="Shape 649"/>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3" name="Shape 653"/>
        <p:cNvGrpSpPr/>
        <p:nvPr/>
      </p:nvGrpSpPr>
      <p:grpSpPr>
        <a:xfrm>
          <a:off x="0" y="0"/>
          <a:ext cx="0" cy="0"/>
          <a:chOff x="0" y="0"/>
          <a:chExt cx="0" cy="0"/>
        </a:xfrm>
      </p:grpSpPr>
      <p:sp>
        <p:nvSpPr>
          <p:cNvPr id="654" name="Shape 654"/>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Compare BB and Threshold by Accuracy</a:t>
            </a:r>
          </a:p>
        </p:txBody>
      </p:sp>
      <p:sp>
        <p:nvSpPr>
          <p:cNvPr id="655" name="Shape 655"/>
          <p:cNvSpPr txBox="1"/>
          <p:nvPr>
            <p:ph idx="1" type="body"/>
          </p:nvPr>
        </p:nvSpPr>
        <p:spPr>
          <a:xfrm>
            <a:off x="311700" y="1280527"/>
            <a:ext cx="8520600" cy="3795900"/>
          </a:xfrm>
          <a:prstGeom prst="rect">
            <a:avLst/>
          </a:prstGeom>
        </p:spPr>
        <p:txBody>
          <a:bodyPr anchorCtr="0" anchor="t" bIns="91425" lIns="91425" rIns="91425" tIns="91425">
            <a:noAutofit/>
          </a:bodyPr>
          <a:lstStyle/>
          <a:p>
            <a:pPr indent="-228600" lvl="0" marL="457200">
              <a:spcBef>
                <a:spcPts val="0"/>
              </a:spcBef>
            </a:pPr>
            <a:r>
              <a:rPr lang="en"/>
              <a:t>Use those “best guess” of parameters in each algorithm, test other 20 simulated datasets which holds same pattern.</a:t>
            </a:r>
          </a:p>
        </p:txBody>
      </p:sp>
      <p:pic>
        <p:nvPicPr>
          <p:cNvPr id="656" name="Shape 656"/>
          <p:cNvPicPr preferRelativeResize="0"/>
          <p:nvPr/>
        </p:nvPicPr>
        <p:blipFill>
          <a:blip r:embed="rId3">
            <a:alphaModFix/>
          </a:blip>
          <a:stretch>
            <a:fillRect/>
          </a:stretch>
        </p:blipFill>
        <p:spPr>
          <a:xfrm>
            <a:off x="1286250" y="1943975"/>
            <a:ext cx="6825824" cy="3420225"/>
          </a:xfrm>
          <a:prstGeom prst="rect">
            <a:avLst/>
          </a:prstGeom>
          <a:noFill/>
          <a:ln>
            <a:noFill/>
          </a:ln>
        </p:spPr>
      </p:pic>
      <p:sp>
        <p:nvSpPr>
          <p:cNvPr id="657" name="Shape 657"/>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1" name="Shape 661"/>
        <p:cNvGrpSpPr/>
        <p:nvPr/>
      </p:nvGrpSpPr>
      <p:grpSpPr>
        <a:xfrm>
          <a:off x="0" y="0"/>
          <a:ext cx="0" cy="0"/>
          <a:chOff x="0" y="0"/>
          <a:chExt cx="0" cy="0"/>
        </a:xfrm>
      </p:grpSpPr>
      <p:sp>
        <p:nvSpPr>
          <p:cNvPr id="662" name="Shape 662"/>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Compare BB and Threshold by Reaction Time</a:t>
            </a:r>
          </a:p>
          <a:p>
            <a:pPr lvl="0">
              <a:spcBef>
                <a:spcPts val="0"/>
              </a:spcBef>
              <a:buNone/>
            </a:pPr>
            <a:r>
              <a:t/>
            </a:r>
            <a:endParaRPr/>
          </a:p>
        </p:txBody>
      </p:sp>
      <p:pic>
        <p:nvPicPr>
          <p:cNvPr id="663" name="Shape 663"/>
          <p:cNvPicPr preferRelativeResize="0"/>
          <p:nvPr/>
        </p:nvPicPr>
        <p:blipFill>
          <a:blip r:embed="rId3">
            <a:alphaModFix/>
          </a:blip>
          <a:stretch>
            <a:fillRect/>
          </a:stretch>
        </p:blipFill>
        <p:spPr>
          <a:xfrm>
            <a:off x="496950" y="1280525"/>
            <a:ext cx="7220500" cy="3795899"/>
          </a:xfrm>
          <a:prstGeom prst="rect">
            <a:avLst/>
          </a:prstGeom>
          <a:noFill/>
          <a:ln>
            <a:noFill/>
          </a:ln>
        </p:spPr>
      </p:pic>
      <p:sp>
        <p:nvSpPr>
          <p:cNvPr id="664" name="Shape 664"/>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pic>
        <p:nvPicPr>
          <p:cNvPr id="95" name="Shape 95"/>
          <p:cNvPicPr preferRelativeResize="0"/>
          <p:nvPr/>
        </p:nvPicPr>
        <p:blipFill>
          <a:blip r:embed="rId3">
            <a:alphaModFix/>
          </a:blip>
          <a:stretch>
            <a:fillRect/>
          </a:stretch>
        </p:blipFill>
        <p:spPr>
          <a:xfrm>
            <a:off x="4255576" y="1079802"/>
            <a:ext cx="4018542" cy="3253104"/>
          </a:xfrm>
          <a:prstGeom prst="rect">
            <a:avLst/>
          </a:prstGeom>
          <a:noFill/>
          <a:ln>
            <a:noFill/>
          </a:ln>
        </p:spPr>
      </p:pic>
      <p:sp>
        <p:nvSpPr>
          <p:cNvPr id="96" name="Shape 96"/>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What are Blocks and Changepoints?</a:t>
            </a:r>
          </a:p>
        </p:txBody>
      </p:sp>
      <p:sp>
        <p:nvSpPr>
          <p:cNvPr id="97" name="Shape 97"/>
          <p:cNvSpPr txBox="1"/>
          <p:nvPr>
            <p:ph idx="1" type="body"/>
          </p:nvPr>
        </p:nvSpPr>
        <p:spPr>
          <a:xfrm>
            <a:off x="311700" y="1308325"/>
            <a:ext cx="3218400" cy="3795900"/>
          </a:xfrm>
          <a:prstGeom prst="rect">
            <a:avLst/>
          </a:prstGeom>
        </p:spPr>
        <p:txBody>
          <a:bodyPr anchorCtr="0" anchor="t" bIns="91425" lIns="91425" rIns="91425" tIns="91425">
            <a:noAutofit/>
          </a:bodyPr>
          <a:lstStyle/>
          <a:p>
            <a:pPr indent="-69850" lvl="0" marL="0" rtl="0">
              <a:spcBef>
                <a:spcPts val="0"/>
              </a:spcBef>
              <a:spcAft>
                <a:spcPts val="0"/>
              </a:spcAft>
              <a:buClr>
                <a:schemeClr val="dk1"/>
              </a:buClr>
              <a:buSzPct val="61111"/>
              <a:buFont typeface="Arial"/>
              <a:buNone/>
            </a:pPr>
            <a:r>
              <a:rPr b="1" lang="en"/>
              <a:t>Block:</a:t>
            </a:r>
            <a:r>
              <a:rPr lang="en"/>
              <a:t> a partition of the data with similar intensities</a:t>
            </a:r>
            <a:r>
              <a:rPr lang="en"/>
              <a:t>				</a:t>
            </a:r>
          </a:p>
          <a:p>
            <a:pPr lvl="0">
              <a:spcBef>
                <a:spcPts val="0"/>
              </a:spcBef>
              <a:buNone/>
            </a:pPr>
            <a:r>
              <a:rPr b="1" lang="en"/>
              <a:t>Changepoint</a:t>
            </a:r>
            <a:r>
              <a:rPr lang="en"/>
              <a:t>: the point of time between two blocks</a:t>
            </a:r>
          </a:p>
          <a:p>
            <a:pPr lvl="0">
              <a:spcBef>
                <a:spcPts val="0"/>
              </a:spcBef>
              <a:buNone/>
            </a:pPr>
            <a:r>
              <a:t/>
            </a:r>
            <a:endParaRPr/>
          </a:p>
          <a:p>
            <a:pPr lvl="0">
              <a:spcBef>
                <a:spcPts val="0"/>
              </a:spcBef>
              <a:buNone/>
            </a:pPr>
            <a:r>
              <a:t/>
            </a:r>
            <a:endParaRPr>
              <a:solidFill>
                <a:schemeClr val="dk1"/>
              </a:solidFill>
            </a:endParaRPr>
          </a:p>
          <a:p>
            <a:pPr indent="1822450" lvl="0" rtl="0">
              <a:spcBef>
                <a:spcPts val="0"/>
              </a:spcBef>
              <a:spcAft>
                <a:spcPts val="0"/>
              </a:spcAft>
              <a:buClr>
                <a:schemeClr val="dk1"/>
              </a:buClr>
              <a:buSzPct val="100000"/>
              <a:buFont typeface="Arial"/>
              <a:buNone/>
            </a:pPr>
            <a:r>
              <a:rPr lang="en" sz="1100">
                <a:solidFill>
                  <a:schemeClr val="dk1"/>
                </a:solidFill>
              </a:rPr>
              <a:t>					</a:t>
            </a:r>
          </a:p>
          <a:p>
            <a:pPr indent="1822450" lvl="0" rtl="0">
              <a:spcBef>
                <a:spcPts val="0"/>
              </a:spcBef>
              <a:spcAft>
                <a:spcPts val="0"/>
              </a:spcAft>
              <a:buClr>
                <a:schemeClr val="dk1"/>
              </a:buClr>
              <a:buSzPct val="100000"/>
              <a:buFont typeface="Arial"/>
              <a:buNone/>
            </a:pPr>
            <a:r>
              <a:rPr lang="en" sz="1100">
                <a:solidFill>
                  <a:schemeClr val="dk1"/>
                </a:solidFill>
              </a:rPr>
              <a:t>		</a:t>
            </a:r>
          </a:p>
        </p:txBody>
      </p:sp>
      <p:sp>
        <p:nvSpPr>
          <p:cNvPr id="98" name="Shape 98"/>
          <p:cNvSpPr/>
          <p:nvPr/>
        </p:nvSpPr>
        <p:spPr>
          <a:xfrm>
            <a:off x="4787750" y="2281550"/>
            <a:ext cx="667200" cy="14961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 name="Shape 99"/>
          <p:cNvSpPr/>
          <p:nvPr/>
        </p:nvSpPr>
        <p:spPr>
          <a:xfrm>
            <a:off x="7228800" y="2407875"/>
            <a:ext cx="730500" cy="13698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0" name="Shape 100"/>
          <p:cNvSpPr/>
          <p:nvPr/>
        </p:nvSpPr>
        <p:spPr>
          <a:xfrm>
            <a:off x="5454950" y="3222375"/>
            <a:ext cx="1773900" cy="5553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 name="Shape 101"/>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8" name="Shape 668"/>
        <p:cNvGrpSpPr/>
        <p:nvPr/>
      </p:nvGrpSpPr>
      <p:grpSpPr>
        <a:xfrm>
          <a:off x="0" y="0"/>
          <a:ext cx="0" cy="0"/>
          <a:chOff x="0" y="0"/>
          <a:chExt cx="0" cy="0"/>
        </a:xfrm>
      </p:grpSpPr>
      <p:sp>
        <p:nvSpPr>
          <p:cNvPr id="669" name="Shape 669"/>
          <p:cNvSpPr txBox="1"/>
          <p:nvPr>
            <p:ph type="title"/>
          </p:nvPr>
        </p:nvSpPr>
        <p:spPr>
          <a:xfrm>
            <a:off x="311700" y="494472"/>
            <a:ext cx="8520600" cy="636300"/>
          </a:xfrm>
          <a:prstGeom prst="rect">
            <a:avLst/>
          </a:prstGeom>
        </p:spPr>
        <p:txBody>
          <a:bodyPr anchorCtr="0" anchor="t" bIns="91425" lIns="91425" rIns="91425" tIns="91425">
            <a:noAutofit/>
          </a:bodyPr>
          <a:lstStyle/>
          <a:p>
            <a:pPr lvl="0" rtl="0">
              <a:spcBef>
                <a:spcPts val="0"/>
              </a:spcBef>
              <a:buNone/>
            </a:pPr>
            <a:r>
              <a:rPr lang="en"/>
              <a:t>Data sources</a:t>
            </a:r>
          </a:p>
          <a:p>
            <a:pPr lvl="0" rtl="0">
              <a:spcBef>
                <a:spcPts val="0"/>
              </a:spcBef>
              <a:buNone/>
            </a:pPr>
            <a:r>
              <a:t/>
            </a:r>
            <a:endParaRPr/>
          </a:p>
        </p:txBody>
      </p:sp>
      <p:sp>
        <p:nvSpPr>
          <p:cNvPr id="670" name="Shape 670"/>
          <p:cNvSpPr txBox="1"/>
          <p:nvPr>
            <p:ph idx="1" type="body"/>
          </p:nvPr>
        </p:nvSpPr>
        <p:spPr>
          <a:xfrm>
            <a:off x="311700" y="1280527"/>
            <a:ext cx="8520600" cy="3795900"/>
          </a:xfrm>
          <a:prstGeom prst="rect">
            <a:avLst/>
          </a:prstGeom>
        </p:spPr>
        <p:txBody>
          <a:bodyPr anchorCtr="0" anchor="t" bIns="91425" lIns="91425" rIns="91425" tIns="91425">
            <a:noAutofit/>
          </a:bodyPr>
          <a:lstStyle/>
          <a:p>
            <a:pPr lvl="0" rtl="0">
              <a:spcBef>
                <a:spcPts val="0"/>
              </a:spcBef>
              <a:buNone/>
            </a:pPr>
            <a:r>
              <a:rPr lang="en"/>
              <a:t>Energy data: </a:t>
            </a:r>
            <a:r>
              <a:rPr lang="en" u="sng">
                <a:solidFill>
                  <a:schemeClr val="hlink"/>
                </a:solidFill>
                <a:hlinkClick r:id="rId3"/>
              </a:rPr>
              <a:t>http://www.economagic.com/doeme.htm</a:t>
            </a:r>
          </a:p>
          <a:p>
            <a:pPr indent="-69850" lvl="0" marL="0" rtl="0">
              <a:spcBef>
                <a:spcPts val="0"/>
              </a:spcBef>
              <a:spcAft>
                <a:spcPts val="0"/>
              </a:spcAft>
              <a:buClr>
                <a:schemeClr val="dk1"/>
              </a:buClr>
              <a:buSzPct val="100000"/>
              <a:buFont typeface="Arial"/>
              <a:buNone/>
            </a:pPr>
            <a:r>
              <a:rPr lang="en" sz="1100">
                <a:solidFill>
                  <a:schemeClr val="dk1"/>
                </a:solidFill>
              </a:rPr>
              <a:t>traffic data source	</a:t>
            </a:r>
            <a:r>
              <a:rPr lang="en" sz="1100" u="sng">
                <a:solidFill>
                  <a:schemeClr val="hlink"/>
                </a:solidFill>
                <a:hlinkClick r:id="rId4"/>
              </a:rPr>
              <a:t>https://data.wprdc.org/terms-of-use?came_from=%2Fdataset%2Fallegheny-county-traffic-counts</a:t>
            </a:r>
          </a:p>
          <a:p>
            <a:pPr indent="-69850" lvl="0" marL="0" rtl="0">
              <a:spcBef>
                <a:spcPts val="0"/>
              </a:spcBef>
              <a:spcAft>
                <a:spcPts val="0"/>
              </a:spcAft>
              <a:buClr>
                <a:schemeClr val="dk1"/>
              </a:buClr>
              <a:buSzPct val="100000"/>
              <a:buFont typeface="Arial"/>
              <a:buNone/>
            </a:pPr>
            <a:r>
              <a:t/>
            </a:r>
            <a:endParaRPr sz="1100">
              <a:solidFill>
                <a:schemeClr val="dk1"/>
              </a:solidFill>
            </a:endParaRPr>
          </a:p>
          <a:p>
            <a:pPr indent="1822450" lvl="0" rtl="0">
              <a:spcBef>
                <a:spcPts val="0"/>
              </a:spcBef>
              <a:spcAft>
                <a:spcPts val="0"/>
              </a:spcAft>
              <a:buClr>
                <a:schemeClr val="dk1"/>
              </a:buClr>
              <a:buSzPct val="100000"/>
              <a:buFont typeface="Arial"/>
              <a:buNone/>
            </a:pPr>
            <a:r>
              <a:rPr lang="en" sz="1100">
                <a:solidFill>
                  <a:schemeClr val="dk1"/>
                </a:solidFill>
              </a:rPr>
              <a:t>			</a:t>
            </a:r>
          </a:p>
          <a:p>
            <a:pPr indent="1822450" lvl="0" rtl="0">
              <a:spcBef>
                <a:spcPts val="0"/>
              </a:spcBef>
              <a:spcAft>
                <a:spcPts val="0"/>
              </a:spcAft>
              <a:buClr>
                <a:schemeClr val="dk1"/>
              </a:buClr>
              <a:buSzPct val="100000"/>
              <a:buFont typeface="Arial"/>
              <a:buNone/>
            </a:pPr>
            <a:r>
              <a:rPr lang="en" sz="1100">
                <a:solidFill>
                  <a:schemeClr val="dk1"/>
                </a:solidFill>
              </a:rPr>
              <a:t>		</a:t>
            </a:r>
          </a:p>
          <a:p>
            <a:pPr lvl="0" rtl="0">
              <a:spcBef>
                <a:spcPts val="0"/>
              </a:spcBef>
              <a:buClr>
                <a:schemeClr val="dk1"/>
              </a:buClr>
              <a:buSzPct val="61111"/>
              <a:buFont typeface="Arial"/>
              <a:buNone/>
            </a:pPr>
            <a:r>
              <a:t/>
            </a:r>
            <a:endParaRPr/>
          </a:p>
          <a:p>
            <a:pPr lvl="0" rtl="0">
              <a:spcBef>
                <a:spcPts val="0"/>
              </a:spcBef>
              <a:buNone/>
            </a:pPr>
            <a:r>
              <a:t/>
            </a:r>
            <a:endParaRPr/>
          </a:p>
        </p:txBody>
      </p:sp>
      <p:sp>
        <p:nvSpPr>
          <p:cNvPr id="671" name="Shape 671"/>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5" name="Shape 675"/>
        <p:cNvGrpSpPr/>
        <p:nvPr/>
      </p:nvGrpSpPr>
      <p:grpSpPr>
        <a:xfrm>
          <a:off x="0" y="0"/>
          <a:ext cx="0" cy="0"/>
          <a:chOff x="0" y="0"/>
          <a:chExt cx="0" cy="0"/>
        </a:xfrm>
      </p:grpSpPr>
      <p:sp>
        <p:nvSpPr>
          <p:cNvPr id="676" name="Shape 676"/>
          <p:cNvSpPr txBox="1"/>
          <p:nvPr>
            <p:ph type="title"/>
          </p:nvPr>
        </p:nvSpPr>
        <p:spPr>
          <a:xfrm>
            <a:off x="311700" y="494472"/>
            <a:ext cx="8520600" cy="636300"/>
          </a:xfrm>
          <a:prstGeom prst="rect">
            <a:avLst/>
          </a:prstGeom>
        </p:spPr>
        <p:txBody>
          <a:bodyPr anchorCtr="0" anchor="t" bIns="91425" lIns="91425" rIns="91425" tIns="91425">
            <a:noAutofit/>
          </a:bodyPr>
          <a:lstStyle/>
          <a:p>
            <a:pPr lvl="0">
              <a:spcBef>
                <a:spcPts val="0"/>
              </a:spcBef>
              <a:buNone/>
            </a:pPr>
            <a:r>
              <a:rPr lang="en"/>
              <a:t>Future Work</a:t>
            </a:r>
          </a:p>
        </p:txBody>
      </p:sp>
      <p:sp>
        <p:nvSpPr>
          <p:cNvPr id="677" name="Shape 677"/>
          <p:cNvSpPr txBox="1"/>
          <p:nvPr>
            <p:ph idx="1" type="body"/>
          </p:nvPr>
        </p:nvSpPr>
        <p:spPr>
          <a:xfrm>
            <a:off x="311700" y="1130777"/>
            <a:ext cx="8520600" cy="3795900"/>
          </a:xfrm>
          <a:prstGeom prst="rect">
            <a:avLst/>
          </a:prstGeom>
        </p:spPr>
        <p:txBody>
          <a:bodyPr anchorCtr="0" anchor="t" bIns="91425" lIns="91425" rIns="91425" tIns="91425">
            <a:noAutofit/>
          </a:bodyPr>
          <a:lstStyle/>
          <a:p>
            <a:pPr indent="-381000" lvl="0" marL="457200" rtl="0">
              <a:spcBef>
                <a:spcPts val="0"/>
              </a:spcBef>
              <a:buSzPct val="100000"/>
            </a:pPr>
            <a:r>
              <a:rPr lang="en" sz="2400"/>
              <a:t>Allow any</a:t>
            </a:r>
            <a:r>
              <a:rPr lang="en" sz="2400"/>
              <a:t> user-supplied shape functions </a:t>
            </a:r>
          </a:p>
          <a:p>
            <a:pPr lvl="0" rtl="0">
              <a:spcBef>
                <a:spcPts val="0"/>
              </a:spcBef>
              <a:buNone/>
            </a:pPr>
            <a:r>
              <a:t/>
            </a:r>
            <a:endParaRPr sz="2400"/>
          </a:p>
          <a:p>
            <a:pPr lvl="0" rtl="0">
              <a:spcBef>
                <a:spcPts val="0"/>
              </a:spcBef>
              <a:buNone/>
            </a:pPr>
            <a:r>
              <a:t/>
            </a:r>
            <a:endParaRPr sz="2400"/>
          </a:p>
          <a:p>
            <a:pPr lvl="0" rtl="0">
              <a:spcBef>
                <a:spcPts val="0"/>
              </a:spcBef>
              <a:buNone/>
            </a:pPr>
            <a:r>
              <a:t/>
            </a:r>
            <a:endParaRPr sz="2400"/>
          </a:p>
          <a:p>
            <a:pPr indent="-381000" lvl="0" marL="457200" rtl="0">
              <a:spcBef>
                <a:spcPts val="0"/>
              </a:spcBef>
              <a:buSzPct val="100000"/>
            </a:pPr>
            <a:r>
              <a:rPr lang="en" sz="2400"/>
              <a:t>Force continuity between each piecewise shape</a:t>
            </a:r>
          </a:p>
          <a:p>
            <a:pPr indent="-381000" lvl="0" marL="457200" rtl="0">
              <a:spcBef>
                <a:spcPts val="0"/>
              </a:spcBef>
              <a:buSzPct val="100000"/>
            </a:pPr>
            <a:r>
              <a:rPr lang="en" sz="2400"/>
              <a:t>Analyze more real GRB data</a:t>
            </a:r>
          </a:p>
          <a:p>
            <a:pPr indent="-381000" lvl="0" marL="457200">
              <a:spcBef>
                <a:spcPts val="0"/>
              </a:spcBef>
              <a:buSzPct val="100000"/>
            </a:pPr>
            <a:r>
              <a:rPr lang="en" sz="2400"/>
              <a:t>Try other model comparison methods</a:t>
            </a:r>
          </a:p>
        </p:txBody>
      </p:sp>
      <p:sp>
        <p:nvSpPr>
          <p:cNvPr id="678" name="Shape 678"/>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79" name="Shape 679"/>
          <p:cNvPicPr preferRelativeResize="0"/>
          <p:nvPr/>
        </p:nvPicPr>
        <p:blipFill>
          <a:blip r:embed="rId3">
            <a:alphaModFix/>
          </a:blip>
          <a:stretch>
            <a:fillRect/>
          </a:stretch>
        </p:blipFill>
        <p:spPr>
          <a:xfrm>
            <a:off x="1051875" y="1718844"/>
            <a:ext cx="2700124" cy="189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85622"/>
            <a:ext cx="8520600" cy="636300"/>
          </a:xfrm>
          <a:prstGeom prst="rect">
            <a:avLst/>
          </a:prstGeom>
        </p:spPr>
        <p:txBody>
          <a:bodyPr anchorCtr="0" anchor="t" bIns="91425" lIns="91425" rIns="91425" tIns="91425">
            <a:noAutofit/>
          </a:bodyPr>
          <a:lstStyle/>
          <a:p>
            <a:pPr lvl="0">
              <a:spcBef>
                <a:spcPts val="0"/>
              </a:spcBef>
              <a:buNone/>
            </a:pPr>
            <a:r>
              <a:rPr lang="en"/>
              <a:t>“Blocking” using Probability</a:t>
            </a:r>
          </a:p>
        </p:txBody>
      </p:sp>
      <p:pic>
        <p:nvPicPr>
          <p:cNvPr id="107" name="Shape 107"/>
          <p:cNvPicPr preferRelativeResize="0"/>
          <p:nvPr/>
        </p:nvPicPr>
        <p:blipFill>
          <a:blip r:embed="rId3">
            <a:alphaModFix/>
          </a:blip>
          <a:stretch>
            <a:fillRect/>
          </a:stretch>
        </p:blipFill>
        <p:spPr>
          <a:xfrm>
            <a:off x="311698" y="1408903"/>
            <a:ext cx="4663724" cy="3427420"/>
          </a:xfrm>
          <a:prstGeom prst="rect">
            <a:avLst/>
          </a:prstGeom>
          <a:noFill/>
          <a:ln>
            <a:noFill/>
          </a:ln>
        </p:spPr>
      </p:pic>
      <p:sp>
        <p:nvSpPr>
          <p:cNvPr id="108" name="Shape 108"/>
          <p:cNvSpPr/>
          <p:nvPr/>
        </p:nvSpPr>
        <p:spPr>
          <a:xfrm>
            <a:off x="1042500" y="2724475"/>
            <a:ext cx="667200" cy="1300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 name="Shape 109"/>
          <p:cNvSpPr/>
          <p:nvPr/>
        </p:nvSpPr>
        <p:spPr>
          <a:xfrm>
            <a:off x="3709900" y="2892250"/>
            <a:ext cx="798300" cy="11328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0" name="Shape 110"/>
          <p:cNvSpPr/>
          <p:nvPr/>
        </p:nvSpPr>
        <p:spPr>
          <a:xfrm>
            <a:off x="1757750" y="3687225"/>
            <a:ext cx="1904100" cy="3378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1" name="Shape 111"/>
          <p:cNvSpPr txBox="1"/>
          <p:nvPr/>
        </p:nvSpPr>
        <p:spPr>
          <a:xfrm>
            <a:off x="5679675" y="1814625"/>
            <a:ext cx="5088000" cy="5937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12" name="Shape 112"/>
          <p:cNvSpPr txBox="1"/>
          <p:nvPr/>
        </p:nvSpPr>
        <p:spPr>
          <a:xfrm>
            <a:off x="5077200" y="1687100"/>
            <a:ext cx="3504900" cy="15105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The observations inside e</a:t>
            </a:r>
            <a:r>
              <a:rPr lang="en"/>
              <a:t>ach block follow a Poisson distribution that are associated with different intensities</a:t>
            </a:r>
          </a:p>
          <a:p>
            <a:pPr lvl="0" rtl="0">
              <a:spcBef>
                <a:spcPts val="0"/>
              </a:spcBef>
              <a:buNone/>
            </a:pPr>
            <a:r>
              <a:t/>
            </a:r>
            <a:endParaRPr/>
          </a:p>
          <a:p>
            <a:pPr lvl="0" rtl="0">
              <a:spcBef>
                <a:spcPts val="0"/>
              </a:spcBef>
              <a:buNone/>
            </a:pPr>
            <a:r>
              <a:t/>
            </a:r>
            <a:endParaRPr/>
          </a:p>
          <a:p>
            <a:pPr indent="-228600" lvl="0" marL="457200" rtl="0">
              <a:spcBef>
                <a:spcPts val="0"/>
              </a:spcBef>
              <a:buChar char="●"/>
            </a:pPr>
            <a:r>
              <a:rPr lang="en">
                <a:solidFill>
                  <a:schemeClr val="dk1"/>
                </a:solidFill>
              </a:rPr>
              <a:t>Likelihood of the data inside a particular block</a:t>
            </a:r>
          </a:p>
          <a:p>
            <a:pPr lvl="0">
              <a:spcBef>
                <a:spcPts val="0"/>
              </a:spcBef>
              <a:buNone/>
            </a:pPr>
            <a:r>
              <a:t/>
            </a:r>
            <a:endParaRPr/>
          </a:p>
          <a:p>
            <a:pPr lvl="0">
              <a:spcBef>
                <a:spcPts val="0"/>
              </a:spcBef>
              <a:buNone/>
            </a:pPr>
            <a:r>
              <a:t/>
            </a:r>
            <a:endParaRPr/>
          </a:p>
        </p:txBody>
      </p:sp>
      <p:sp>
        <p:nvSpPr>
          <p:cNvPr id="113" name="Shape 113"/>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284875" y="505444"/>
            <a:ext cx="3597600" cy="708299"/>
          </a:xfrm>
          <a:prstGeom prst="rect">
            <a:avLst/>
          </a:prstGeom>
        </p:spPr>
        <p:txBody>
          <a:bodyPr anchorCtr="0" anchor="t" bIns="91425" lIns="91425" rIns="91425" tIns="91425">
            <a:noAutofit/>
          </a:bodyPr>
          <a:lstStyle/>
          <a:p>
            <a:pPr lvl="0">
              <a:spcBef>
                <a:spcPts val="0"/>
              </a:spcBef>
              <a:buNone/>
            </a:pPr>
            <a:r>
              <a:rPr b="1" lang="en">
                <a:solidFill>
                  <a:srgbClr val="0070C0"/>
                </a:solidFill>
              </a:rPr>
              <a:t>Cost Function</a:t>
            </a:r>
          </a:p>
        </p:txBody>
      </p:sp>
      <p:sp>
        <p:nvSpPr>
          <p:cNvPr id="119" name="Shape 119"/>
          <p:cNvSpPr txBox="1"/>
          <p:nvPr/>
        </p:nvSpPr>
        <p:spPr>
          <a:xfrm>
            <a:off x="680150" y="2883400"/>
            <a:ext cx="7817400" cy="1713600"/>
          </a:xfrm>
          <a:prstGeom prst="rect">
            <a:avLst/>
          </a:prstGeom>
          <a:noFill/>
          <a:ln>
            <a:noFill/>
          </a:ln>
        </p:spPr>
        <p:txBody>
          <a:bodyPr anchorCtr="0" anchor="t" bIns="91425" lIns="91425" rIns="91425" tIns="91425">
            <a:noAutofit/>
          </a:bodyPr>
          <a:lstStyle/>
          <a:p>
            <a:pPr indent="-342900" lvl="0" marL="457200" rtl="0">
              <a:spcBef>
                <a:spcPts val="0"/>
              </a:spcBef>
              <a:buSzPct val="100000"/>
              <a:buChar char="●"/>
            </a:pPr>
            <a:r>
              <a:rPr lang="en" sz="1800"/>
              <a:t>L: the likelihood function that shows how likely theta is to occur with the data</a:t>
            </a:r>
          </a:p>
          <a:p>
            <a:pPr lvl="0" rtl="0">
              <a:spcBef>
                <a:spcPts val="0"/>
              </a:spcBef>
              <a:buNone/>
            </a:pPr>
            <a:r>
              <a:t/>
            </a:r>
            <a:endParaRPr sz="1800"/>
          </a:p>
          <a:p>
            <a:pPr indent="-342900" lvl="0" marL="457200">
              <a:spcBef>
                <a:spcPts val="0"/>
              </a:spcBef>
              <a:buSzPct val="100000"/>
              <a:buChar char="●"/>
            </a:pPr>
            <a:r>
              <a:rPr lang="en" sz="1800"/>
              <a:t>c: the penalty for each additional block</a:t>
            </a:r>
          </a:p>
        </p:txBody>
      </p:sp>
      <p:pic>
        <p:nvPicPr>
          <p:cNvPr descr="Screen Shot 2017-05-15 at 00.50.02.png" id="120" name="Shape 120"/>
          <p:cNvPicPr preferRelativeResize="0"/>
          <p:nvPr/>
        </p:nvPicPr>
        <p:blipFill>
          <a:blip r:embed="rId3">
            <a:alphaModFix/>
          </a:blip>
          <a:stretch>
            <a:fillRect/>
          </a:stretch>
        </p:blipFill>
        <p:spPr>
          <a:xfrm>
            <a:off x="2162200" y="1261750"/>
            <a:ext cx="4595124" cy="1173225"/>
          </a:xfrm>
          <a:prstGeom prst="rect">
            <a:avLst/>
          </a:prstGeom>
          <a:noFill/>
          <a:ln>
            <a:noFill/>
          </a:ln>
        </p:spPr>
      </p:pic>
      <p:sp>
        <p:nvSpPr>
          <p:cNvPr id="121" name="Shape 121"/>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p:nvPr/>
        </p:nvSpPr>
        <p:spPr>
          <a:xfrm>
            <a:off x="976850" y="227983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 name="Shape 127"/>
          <p:cNvSpPr/>
          <p:nvPr/>
        </p:nvSpPr>
        <p:spPr>
          <a:xfrm>
            <a:off x="1337925" y="227983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8" name="Shape 128"/>
          <p:cNvSpPr/>
          <p:nvPr/>
        </p:nvSpPr>
        <p:spPr>
          <a:xfrm>
            <a:off x="1699000" y="227983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29" name="Shape 129"/>
          <p:cNvCxnSpPr/>
          <p:nvPr/>
        </p:nvCxnSpPr>
        <p:spPr>
          <a:xfrm>
            <a:off x="728725" y="2492886"/>
            <a:ext cx="1240800" cy="0"/>
          </a:xfrm>
          <a:prstGeom prst="straightConnector1">
            <a:avLst/>
          </a:prstGeom>
          <a:noFill/>
          <a:ln cap="flat" cmpd="sng" w="19050">
            <a:solidFill>
              <a:srgbClr val="000000"/>
            </a:solidFill>
            <a:prstDash val="solid"/>
            <a:round/>
            <a:headEnd len="lg" w="lg" type="none"/>
            <a:tailEnd len="lg" w="lg" type="triangle"/>
          </a:ln>
        </p:spPr>
      </p:cxnSp>
      <p:cxnSp>
        <p:nvCxnSpPr>
          <p:cNvPr id="130" name="Shape 130"/>
          <p:cNvCxnSpPr/>
          <p:nvPr/>
        </p:nvCxnSpPr>
        <p:spPr>
          <a:xfrm>
            <a:off x="728725" y="2417719"/>
            <a:ext cx="0" cy="150300"/>
          </a:xfrm>
          <a:prstGeom prst="straightConnector1">
            <a:avLst/>
          </a:prstGeom>
          <a:noFill/>
          <a:ln cap="flat" cmpd="sng" w="19050">
            <a:solidFill>
              <a:srgbClr val="000000"/>
            </a:solidFill>
            <a:prstDash val="solid"/>
            <a:round/>
            <a:headEnd len="lg" w="lg" type="none"/>
            <a:tailEnd len="lg" w="lg" type="none"/>
          </a:ln>
        </p:spPr>
      </p:cxnSp>
      <p:sp>
        <p:nvSpPr>
          <p:cNvPr id="131" name="Shape 131"/>
          <p:cNvSpPr/>
          <p:nvPr/>
        </p:nvSpPr>
        <p:spPr>
          <a:xfrm>
            <a:off x="951175" y="417482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2" name="Shape 132"/>
          <p:cNvSpPr/>
          <p:nvPr/>
        </p:nvSpPr>
        <p:spPr>
          <a:xfrm>
            <a:off x="1255975" y="417482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3" name="Shape 133"/>
          <p:cNvSpPr/>
          <p:nvPr/>
        </p:nvSpPr>
        <p:spPr>
          <a:xfrm>
            <a:off x="1560775" y="417482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4" name="Shape 134"/>
          <p:cNvSpPr/>
          <p:nvPr/>
        </p:nvSpPr>
        <p:spPr>
          <a:xfrm>
            <a:off x="6903937" y="421318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5" name="Shape 135"/>
          <p:cNvSpPr/>
          <p:nvPr/>
        </p:nvSpPr>
        <p:spPr>
          <a:xfrm>
            <a:off x="7259362" y="421318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6" name="Shape 136"/>
          <p:cNvSpPr/>
          <p:nvPr/>
        </p:nvSpPr>
        <p:spPr>
          <a:xfrm>
            <a:off x="7730337" y="4213180"/>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7" name="Shape 137"/>
          <p:cNvSpPr/>
          <p:nvPr/>
        </p:nvSpPr>
        <p:spPr>
          <a:xfrm>
            <a:off x="832975" y="4008988"/>
            <a:ext cx="9024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38" name="Shape 138"/>
          <p:cNvSpPr/>
          <p:nvPr/>
        </p:nvSpPr>
        <p:spPr>
          <a:xfrm>
            <a:off x="6757812" y="4047347"/>
            <a:ext cx="7332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9" name="Shape 139"/>
          <p:cNvSpPr/>
          <p:nvPr/>
        </p:nvSpPr>
        <p:spPr>
          <a:xfrm>
            <a:off x="7640037" y="4047347"/>
            <a:ext cx="2370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0" name="Shape 140"/>
          <p:cNvSpPr/>
          <p:nvPr/>
        </p:nvSpPr>
        <p:spPr>
          <a:xfrm>
            <a:off x="3150550" y="417475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1" name="Shape 141"/>
          <p:cNvSpPr/>
          <p:nvPr/>
        </p:nvSpPr>
        <p:spPr>
          <a:xfrm>
            <a:off x="3505975" y="417475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2" name="Shape 142"/>
          <p:cNvSpPr/>
          <p:nvPr/>
        </p:nvSpPr>
        <p:spPr>
          <a:xfrm>
            <a:off x="2739025" y="4174752"/>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3" name="Shape 143"/>
          <p:cNvSpPr/>
          <p:nvPr/>
        </p:nvSpPr>
        <p:spPr>
          <a:xfrm>
            <a:off x="3004425" y="4008919"/>
            <a:ext cx="7332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4" name="Shape 144"/>
          <p:cNvSpPr/>
          <p:nvPr/>
        </p:nvSpPr>
        <p:spPr>
          <a:xfrm>
            <a:off x="2648725" y="4008919"/>
            <a:ext cx="2370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5" name="Shape 145"/>
          <p:cNvSpPr/>
          <p:nvPr/>
        </p:nvSpPr>
        <p:spPr>
          <a:xfrm>
            <a:off x="5077325" y="4197016"/>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6" name="Shape 146"/>
          <p:cNvSpPr/>
          <p:nvPr/>
        </p:nvSpPr>
        <p:spPr>
          <a:xfrm>
            <a:off x="4987025" y="4031183"/>
            <a:ext cx="2370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7" name="Shape 147"/>
          <p:cNvSpPr/>
          <p:nvPr/>
        </p:nvSpPr>
        <p:spPr>
          <a:xfrm>
            <a:off x="4665075" y="4197016"/>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8" name="Shape 148"/>
          <p:cNvSpPr/>
          <p:nvPr/>
        </p:nvSpPr>
        <p:spPr>
          <a:xfrm>
            <a:off x="4574775" y="4031183"/>
            <a:ext cx="2370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9" name="Shape 149"/>
          <p:cNvSpPr/>
          <p:nvPr/>
        </p:nvSpPr>
        <p:spPr>
          <a:xfrm>
            <a:off x="5489575" y="4197016"/>
            <a:ext cx="56400" cy="75300"/>
          </a:xfrm>
          <a:prstGeom prst="ellipse">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0" name="Shape 150"/>
          <p:cNvSpPr/>
          <p:nvPr/>
        </p:nvSpPr>
        <p:spPr>
          <a:xfrm>
            <a:off x="5399275" y="4031183"/>
            <a:ext cx="237000" cy="4071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51" name="Shape 151"/>
          <p:cNvCxnSpPr/>
          <p:nvPr/>
        </p:nvCxnSpPr>
        <p:spPr>
          <a:xfrm>
            <a:off x="708900" y="4488127"/>
            <a:ext cx="1240800" cy="0"/>
          </a:xfrm>
          <a:prstGeom prst="straightConnector1">
            <a:avLst/>
          </a:prstGeom>
          <a:noFill/>
          <a:ln cap="flat" cmpd="sng" w="19050">
            <a:solidFill>
              <a:srgbClr val="000000"/>
            </a:solidFill>
            <a:prstDash val="solid"/>
            <a:round/>
            <a:headEnd len="lg" w="lg" type="none"/>
            <a:tailEnd len="lg" w="lg" type="triangle"/>
          </a:ln>
        </p:spPr>
      </p:cxnSp>
      <p:cxnSp>
        <p:nvCxnSpPr>
          <p:cNvPr id="152" name="Shape 152"/>
          <p:cNvCxnSpPr/>
          <p:nvPr/>
        </p:nvCxnSpPr>
        <p:spPr>
          <a:xfrm>
            <a:off x="6661725" y="4526486"/>
            <a:ext cx="1336800" cy="0"/>
          </a:xfrm>
          <a:prstGeom prst="straightConnector1">
            <a:avLst/>
          </a:prstGeom>
          <a:noFill/>
          <a:ln cap="flat" cmpd="sng" w="19050">
            <a:solidFill>
              <a:srgbClr val="000000"/>
            </a:solidFill>
            <a:prstDash val="solid"/>
            <a:round/>
            <a:headEnd len="lg" w="lg" type="none"/>
            <a:tailEnd len="lg" w="lg" type="triangle"/>
          </a:ln>
        </p:spPr>
      </p:cxnSp>
      <p:cxnSp>
        <p:nvCxnSpPr>
          <p:cNvPr id="153" name="Shape 153"/>
          <p:cNvCxnSpPr/>
          <p:nvPr/>
        </p:nvCxnSpPr>
        <p:spPr>
          <a:xfrm>
            <a:off x="2628050" y="4488133"/>
            <a:ext cx="1240800" cy="0"/>
          </a:xfrm>
          <a:prstGeom prst="straightConnector1">
            <a:avLst/>
          </a:prstGeom>
          <a:noFill/>
          <a:ln cap="flat" cmpd="sng" w="19050">
            <a:solidFill>
              <a:srgbClr val="000000"/>
            </a:solidFill>
            <a:prstDash val="solid"/>
            <a:round/>
            <a:headEnd len="lg" w="lg" type="none"/>
            <a:tailEnd len="lg" w="lg" type="triangle"/>
          </a:ln>
        </p:spPr>
      </p:cxnSp>
      <p:cxnSp>
        <p:nvCxnSpPr>
          <p:cNvPr id="154" name="Shape 154"/>
          <p:cNvCxnSpPr/>
          <p:nvPr/>
        </p:nvCxnSpPr>
        <p:spPr>
          <a:xfrm>
            <a:off x="4485125" y="4510322"/>
            <a:ext cx="1240800" cy="0"/>
          </a:xfrm>
          <a:prstGeom prst="straightConnector1">
            <a:avLst/>
          </a:prstGeom>
          <a:noFill/>
          <a:ln cap="flat" cmpd="sng" w="19050">
            <a:solidFill>
              <a:srgbClr val="000000"/>
            </a:solidFill>
            <a:prstDash val="solid"/>
            <a:round/>
            <a:headEnd len="lg" w="lg" type="none"/>
            <a:tailEnd len="lg" w="lg" type="triangle"/>
          </a:ln>
        </p:spPr>
      </p:cxnSp>
      <p:sp>
        <p:nvSpPr>
          <p:cNvPr id="155" name="Shape 155"/>
          <p:cNvSpPr txBox="1"/>
          <p:nvPr/>
        </p:nvSpPr>
        <p:spPr>
          <a:xfrm>
            <a:off x="757500" y="4488126"/>
            <a:ext cx="1003200" cy="488400"/>
          </a:xfrm>
          <a:prstGeom prst="rect">
            <a:avLst/>
          </a:prstGeom>
          <a:noFill/>
          <a:ln>
            <a:noFill/>
          </a:ln>
        </p:spPr>
        <p:txBody>
          <a:bodyPr anchorCtr="0" anchor="t" bIns="91425" lIns="91425" rIns="91425" tIns="91425">
            <a:noAutofit/>
          </a:bodyPr>
          <a:lstStyle/>
          <a:p>
            <a:pPr lvl="0" algn="ctr">
              <a:spcBef>
                <a:spcPts val="0"/>
              </a:spcBef>
              <a:buNone/>
            </a:pPr>
            <a:r>
              <a:rPr lang="en">
                <a:solidFill>
                  <a:schemeClr val="dk1"/>
                </a:solidFill>
              </a:rPr>
              <a:t>5</a:t>
            </a:r>
          </a:p>
        </p:txBody>
      </p:sp>
      <p:sp>
        <p:nvSpPr>
          <p:cNvPr id="156" name="Shape 156"/>
          <p:cNvSpPr txBox="1"/>
          <p:nvPr/>
        </p:nvSpPr>
        <p:spPr>
          <a:xfrm>
            <a:off x="6869500" y="4486068"/>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t> </a:t>
            </a:r>
            <a:r>
              <a:rPr lang="en">
                <a:solidFill>
                  <a:schemeClr val="dk1"/>
                </a:solidFill>
              </a:rPr>
              <a:t>4</a:t>
            </a:r>
          </a:p>
        </p:txBody>
      </p:sp>
      <p:sp>
        <p:nvSpPr>
          <p:cNvPr id="157" name="Shape 157"/>
          <p:cNvSpPr txBox="1"/>
          <p:nvPr/>
        </p:nvSpPr>
        <p:spPr>
          <a:xfrm>
            <a:off x="7656025" y="4486068"/>
            <a:ext cx="344700" cy="338100"/>
          </a:xfrm>
          <a:prstGeom prst="rect">
            <a:avLst/>
          </a:prstGeom>
          <a:noFill/>
          <a:ln>
            <a:noFill/>
          </a:ln>
        </p:spPr>
        <p:txBody>
          <a:bodyPr anchorCtr="0" anchor="ctr" bIns="91425" lIns="91425" rIns="91425" tIns="91425">
            <a:noAutofit/>
          </a:bodyPr>
          <a:lstStyle/>
          <a:p>
            <a:pPr lvl="0" rtl="0" algn="l">
              <a:spcBef>
                <a:spcPts val="0"/>
              </a:spcBef>
              <a:buNone/>
            </a:pPr>
            <a:r>
              <a:rPr lang="en">
                <a:solidFill>
                  <a:schemeClr val="dk1"/>
                </a:solidFill>
              </a:rPr>
              <a:t>2</a:t>
            </a:r>
          </a:p>
        </p:txBody>
      </p:sp>
      <p:sp>
        <p:nvSpPr>
          <p:cNvPr id="158" name="Shape 158"/>
          <p:cNvSpPr txBox="1"/>
          <p:nvPr/>
        </p:nvSpPr>
        <p:spPr>
          <a:xfrm>
            <a:off x="2627837" y="4486065"/>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t> </a:t>
            </a:r>
            <a:r>
              <a:rPr lang="en">
                <a:solidFill>
                  <a:schemeClr val="dk1"/>
                </a:solidFill>
              </a:rPr>
              <a:t>1</a:t>
            </a:r>
          </a:p>
        </p:txBody>
      </p:sp>
      <p:sp>
        <p:nvSpPr>
          <p:cNvPr id="159" name="Shape 159"/>
          <p:cNvSpPr txBox="1"/>
          <p:nvPr/>
        </p:nvSpPr>
        <p:spPr>
          <a:xfrm>
            <a:off x="3159350" y="4486065"/>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t> </a:t>
            </a:r>
            <a:r>
              <a:rPr lang="en">
                <a:solidFill>
                  <a:schemeClr val="dk1"/>
                </a:solidFill>
              </a:rPr>
              <a:t>3</a:t>
            </a:r>
          </a:p>
        </p:txBody>
      </p:sp>
      <p:sp>
        <p:nvSpPr>
          <p:cNvPr id="160" name="Shape 160"/>
          <p:cNvSpPr txBox="1"/>
          <p:nvPr/>
        </p:nvSpPr>
        <p:spPr>
          <a:xfrm>
            <a:off x="4609812" y="4486072"/>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1</a:t>
            </a:r>
          </a:p>
        </p:txBody>
      </p:sp>
      <p:sp>
        <p:nvSpPr>
          <p:cNvPr id="161" name="Shape 161"/>
          <p:cNvSpPr txBox="1"/>
          <p:nvPr/>
        </p:nvSpPr>
        <p:spPr>
          <a:xfrm>
            <a:off x="4968212" y="4486068"/>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t> </a:t>
            </a:r>
            <a:r>
              <a:rPr lang="en">
                <a:solidFill>
                  <a:schemeClr val="dk1"/>
                </a:solidFill>
              </a:rPr>
              <a:t>2</a:t>
            </a:r>
          </a:p>
        </p:txBody>
      </p:sp>
      <p:sp>
        <p:nvSpPr>
          <p:cNvPr id="162" name="Shape 162"/>
          <p:cNvSpPr txBox="1"/>
          <p:nvPr/>
        </p:nvSpPr>
        <p:spPr>
          <a:xfrm>
            <a:off x="5406150" y="3937843"/>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t> </a:t>
            </a:r>
          </a:p>
        </p:txBody>
      </p:sp>
      <p:cxnSp>
        <p:nvCxnSpPr>
          <p:cNvPr id="163" name="Shape 163"/>
          <p:cNvCxnSpPr/>
          <p:nvPr/>
        </p:nvCxnSpPr>
        <p:spPr>
          <a:xfrm rot="10800000">
            <a:off x="785100" y="2991287"/>
            <a:ext cx="0" cy="962700"/>
          </a:xfrm>
          <a:prstGeom prst="straightConnector1">
            <a:avLst/>
          </a:prstGeom>
          <a:noFill/>
          <a:ln cap="flat" cmpd="sng" w="9525">
            <a:solidFill>
              <a:schemeClr val="dk2"/>
            </a:solidFill>
            <a:prstDash val="solid"/>
            <a:round/>
            <a:headEnd len="lg" w="lg" type="none"/>
            <a:tailEnd len="lg" w="lg" type="triangle"/>
          </a:ln>
        </p:spPr>
      </p:cxnSp>
      <p:cxnSp>
        <p:nvCxnSpPr>
          <p:cNvPr id="164" name="Shape 164"/>
          <p:cNvCxnSpPr/>
          <p:nvPr/>
        </p:nvCxnSpPr>
        <p:spPr>
          <a:xfrm>
            <a:off x="785100" y="3953987"/>
            <a:ext cx="1235100" cy="0"/>
          </a:xfrm>
          <a:prstGeom prst="straightConnector1">
            <a:avLst/>
          </a:prstGeom>
          <a:noFill/>
          <a:ln cap="flat" cmpd="sng" w="9525">
            <a:solidFill>
              <a:schemeClr val="dk2"/>
            </a:solidFill>
            <a:prstDash val="solid"/>
            <a:round/>
            <a:headEnd len="lg" w="lg" type="none"/>
            <a:tailEnd len="lg" w="lg" type="triangle"/>
          </a:ln>
        </p:spPr>
      </p:cxnSp>
      <p:cxnSp>
        <p:nvCxnSpPr>
          <p:cNvPr id="165" name="Shape 165"/>
          <p:cNvCxnSpPr/>
          <p:nvPr/>
        </p:nvCxnSpPr>
        <p:spPr>
          <a:xfrm>
            <a:off x="785100" y="3442512"/>
            <a:ext cx="1065000" cy="230400"/>
          </a:xfrm>
          <a:prstGeom prst="bentConnector3">
            <a:avLst>
              <a:gd fmla="val 59357" name="adj1"/>
            </a:avLst>
          </a:prstGeom>
          <a:noFill/>
          <a:ln cap="flat" cmpd="sng" w="9525">
            <a:solidFill>
              <a:schemeClr val="dk2"/>
            </a:solidFill>
            <a:prstDash val="solid"/>
            <a:round/>
            <a:headEnd len="lg" w="lg" type="none"/>
            <a:tailEnd len="lg" w="lg" type="none"/>
          </a:ln>
        </p:spPr>
      </p:cxnSp>
      <p:cxnSp>
        <p:nvCxnSpPr>
          <p:cNvPr id="166" name="Shape 166"/>
          <p:cNvCxnSpPr/>
          <p:nvPr/>
        </p:nvCxnSpPr>
        <p:spPr>
          <a:xfrm rot="10800000">
            <a:off x="6756125" y="3002900"/>
            <a:ext cx="0" cy="962700"/>
          </a:xfrm>
          <a:prstGeom prst="straightConnector1">
            <a:avLst/>
          </a:prstGeom>
          <a:noFill/>
          <a:ln cap="flat" cmpd="sng" w="9525">
            <a:solidFill>
              <a:schemeClr val="dk2"/>
            </a:solidFill>
            <a:prstDash val="solid"/>
            <a:round/>
            <a:headEnd len="lg" w="lg" type="none"/>
            <a:tailEnd len="lg" w="lg" type="triangle"/>
          </a:ln>
        </p:spPr>
      </p:cxnSp>
      <p:cxnSp>
        <p:nvCxnSpPr>
          <p:cNvPr id="167" name="Shape 167"/>
          <p:cNvCxnSpPr/>
          <p:nvPr/>
        </p:nvCxnSpPr>
        <p:spPr>
          <a:xfrm>
            <a:off x="6756125" y="3489150"/>
            <a:ext cx="1065000" cy="230400"/>
          </a:xfrm>
          <a:prstGeom prst="bentConnector3">
            <a:avLst>
              <a:gd fmla="val 59357" name="adj1"/>
            </a:avLst>
          </a:prstGeom>
          <a:noFill/>
          <a:ln cap="flat" cmpd="sng" w="9525">
            <a:solidFill>
              <a:schemeClr val="dk2"/>
            </a:solidFill>
            <a:prstDash val="solid"/>
            <a:round/>
            <a:headEnd len="lg" w="lg" type="none"/>
            <a:tailEnd len="lg" w="lg" type="none"/>
          </a:ln>
        </p:spPr>
      </p:cxnSp>
      <p:cxnSp>
        <p:nvCxnSpPr>
          <p:cNvPr id="168" name="Shape 168"/>
          <p:cNvCxnSpPr/>
          <p:nvPr/>
        </p:nvCxnSpPr>
        <p:spPr>
          <a:xfrm rot="10800000">
            <a:off x="4531800" y="2968487"/>
            <a:ext cx="0" cy="962700"/>
          </a:xfrm>
          <a:prstGeom prst="straightConnector1">
            <a:avLst/>
          </a:prstGeom>
          <a:noFill/>
          <a:ln cap="flat" cmpd="sng" w="9525">
            <a:solidFill>
              <a:schemeClr val="dk2"/>
            </a:solidFill>
            <a:prstDash val="solid"/>
            <a:round/>
            <a:headEnd len="lg" w="lg" type="none"/>
            <a:tailEnd len="lg" w="lg" type="triangle"/>
          </a:ln>
        </p:spPr>
      </p:cxnSp>
      <p:cxnSp>
        <p:nvCxnSpPr>
          <p:cNvPr id="169" name="Shape 169"/>
          <p:cNvCxnSpPr/>
          <p:nvPr/>
        </p:nvCxnSpPr>
        <p:spPr>
          <a:xfrm>
            <a:off x="4531800" y="3489137"/>
            <a:ext cx="1065000" cy="230400"/>
          </a:xfrm>
          <a:prstGeom prst="bentConnector3">
            <a:avLst>
              <a:gd fmla="val 59357" name="adj1"/>
            </a:avLst>
          </a:prstGeom>
          <a:noFill/>
          <a:ln cap="flat" cmpd="sng" w="9525">
            <a:solidFill>
              <a:schemeClr val="dk2"/>
            </a:solidFill>
            <a:prstDash val="solid"/>
            <a:round/>
            <a:headEnd len="lg" w="lg" type="none"/>
            <a:tailEnd len="lg" w="lg" type="none"/>
          </a:ln>
        </p:spPr>
      </p:cxnSp>
      <p:cxnSp>
        <p:nvCxnSpPr>
          <p:cNvPr id="170" name="Shape 170"/>
          <p:cNvCxnSpPr/>
          <p:nvPr/>
        </p:nvCxnSpPr>
        <p:spPr>
          <a:xfrm rot="10800000">
            <a:off x="2688475" y="2979887"/>
            <a:ext cx="0" cy="962700"/>
          </a:xfrm>
          <a:prstGeom prst="straightConnector1">
            <a:avLst/>
          </a:prstGeom>
          <a:noFill/>
          <a:ln cap="flat" cmpd="sng" w="9525">
            <a:solidFill>
              <a:schemeClr val="dk2"/>
            </a:solidFill>
            <a:prstDash val="solid"/>
            <a:round/>
            <a:headEnd len="lg" w="lg" type="none"/>
            <a:tailEnd len="lg" w="lg" type="triangle"/>
          </a:ln>
        </p:spPr>
      </p:cxnSp>
      <p:cxnSp>
        <p:nvCxnSpPr>
          <p:cNvPr id="171" name="Shape 171"/>
          <p:cNvCxnSpPr/>
          <p:nvPr/>
        </p:nvCxnSpPr>
        <p:spPr>
          <a:xfrm>
            <a:off x="2688475" y="3489137"/>
            <a:ext cx="1065000" cy="230400"/>
          </a:xfrm>
          <a:prstGeom prst="bentConnector3">
            <a:avLst>
              <a:gd fmla="val 59357" name="adj1"/>
            </a:avLst>
          </a:prstGeom>
          <a:noFill/>
          <a:ln cap="flat" cmpd="sng" w="9525">
            <a:solidFill>
              <a:schemeClr val="dk2"/>
            </a:solidFill>
            <a:prstDash val="solid"/>
            <a:round/>
            <a:headEnd len="lg" w="lg" type="none"/>
            <a:tailEnd len="lg" w="lg" type="none"/>
          </a:ln>
        </p:spPr>
      </p:cxnSp>
      <p:cxnSp>
        <p:nvCxnSpPr>
          <p:cNvPr id="172" name="Shape 172"/>
          <p:cNvCxnSpPr/>
          <p:nvPr/>
        </p:nvCxnSpPr>
        <p:spPr>
          <a:xfrm>
            <a:off x="2694775" y="3936637"/>
            <a:ext cx="1235100" cy="0"/>
          </a:xfrm>
          <a:prstGeom prst="straightConnector1">
            <a:avLst/>
          </a:prstGeom>
          <a:noFill/>
          <a:ln cap="flat" cmpd="sng" w="9525">
            <a:solidFill>
              <a:schemeClr val="dk2"/>
            </a:solidFill>
            <a:prstDash val="solid"/>
            <a:round/>
            <a:headEnd len="lg" w="lg" type="none"/>
            <a:tailEnd len="lg" w="lg" type="triangle"/>
          </a:ln>
        </p:spPr>
      </p:cxnSp>
      <p:cxnSp>
        <p:nvCxnSpPr>
          <p:cNvPr id="173" name="Shape 173"/>
          <p:cNvCxnSpPr/>
          <p:nvPr/>
        </p:nvCxnSpPr>
        <p:spPr>
          <a:xfrm>
            <a:off x="4531800" y="3927362"/>
            <a:ext cx="1235100" cy="0"/>
          </a:xfrm>
          <a:prstGeom prst="straightConnector1">
            <a:avLst/>
          </a:prstGeom>
          <a:noFill/>
          <a:ln cap="flat" cmpd="sng" w="9525">
            <a:solidFill>
              <a:schemeClr val="dk2"/>
            </a:solidFill>
            <a:prstDash val="solid"/>
            <a:round/>
            <a:headEnd len="lg" w="lg" type="none"/>
            <a:tailEnd len="lg" w="lg" type="triangle"/>
          </a:ln>
        </p:spPr>
      </p:cxnSp>
      <p:cxnSp>
        <p:nvCxnSpPr>
          <p:cNvPr id="174" name="Shape 174"/>
          <p:cNvCxnSpPr/>
          <p:nvPr/>
        </p:nvCxnSpPr>
        <p:spPr>
          <a:xfrm>
            <a:off x="6756125" y="3970062"/>
            <a:ext cx="1235100" cy="0"/>
          </a:xfrm>
          <a:prstGeom prst="straightConnector1">
            <a:avLst/>
          </a:prstGeom>
          <a:noFill/>
          <a:ln cap="flat" cmpd="sng" w="9525">
            <a:solidFill>
              <a:schemeClr val="dk2"/>
            </a:solidFill>
            <a:prstDash val="solid"/>
            <a:round/>
            <a:headEnd len="lg" w="lg" type="none"/>
            <a:tailEnd len="lg" w="lg" type="triangle"/>
          </a:ln>
        </p:spPr>
      </p:cxnSp>
      <p:sp>
        <p:nvSpPr>
          <p:cNvPr id="175" name="Shape 175"/>
          <p:cNvSpPr txBox="1"/>
          <p:nvPr/>
        </p:nvSpPr>
        <p:spPr>
          <a:xfrm>
            <a:off x="470775" y="341525"/>
            <a:ext cx="2149500" cy="646800"/>
          </a:xfrm>
          <a:prstGeom prst="rect">
            <a:avLst/>
          </a:prstGeom>
          <a:noFill/>
          <a:ln>
            <a:noFill/>
          </a:ln>
        </p:spPr>
        <p:txBody>
          <a:bodyPr anchorCtr="0" anchor="t" bIns="91425" lIns="91425" rIns="91425" tIns="91425">
            <a:noAutofit/>
          </a:bodyPr>
          <a:lstStyle/>
          <a:p>
            <a:pPr lvl="0">
              <a:spcBef>
                <a:spcPts val="0"/>
              </a:spcBef>
              <a:buNone/>
            </a:pPr>
            <a:r>
              <a:rPr lang="en" sz="3600">
                <a:solidFill>
                  <a:srgbClr val="0070C0"/>
                </a:solidFill>
              </a:rPr>
              <a:t>Example</a:t>
            </a:r>
          </a:p>
        </p:txBody>
      </p:sp>
      <p:sp>
        <p:nvSpPr>
          <p:cNvPr id="176" name="Shape 176"/>
          <p:cNvSpPr txBox="1"/>
          <p:nvPr/>
        </p:nvSpPr>
        <p:spPr>
          <a:xfrm>
            <a:off x="5371812" y="4486072"/>
            <a:ext cx="344700" cy="3381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1</a:t>
            </a:r>
          </a:p>
        </p:txBody>
      </p:sp>
      <p:pic>
        <p:nvPicPr>
          <p:cNvPr descr="Screen Shot 2017-05-15 at 00.50.02.png" id="177" name="Shape 177"/>
          <p:cNvPicPr preferRelativeResize="0"/>
          <p:nvPr/>
        </p:nvPicPr>
        <p:blipFill>
          <a:blip r:embed="rId3">
            <a:alphaModFix/>
          </a:blip>
          <a:stretch>
            <a:fillRect/>
          </a:stretch>
        </p:blipFill>
        <p:spPr>
          <a:xfrm>
            <a:off x="2548525" y="1059000"/>
            <a:ext cx="4046949" cy="1033275"/>
          </a:xfrm>
          <a:prstGeom prst="rect">
            <a:avLst/>
          </a:prstGeom>
          <a:noFill/>
          <a:ln>
            <a:noFill/>
          </a:ln>
        </p:spPr>
      </p:pic>
      <p:sp>
        <p:nvSpPr>
          <p:cNvPr id="178" name="Shape 178"/>
          <p:cNvSpPr txBox="1"/>
          <p:nvPr>
            <p:ph idx="12" type="sldNum"/>
          </p:nvPr>
        </p:nvSpPr>
        <p:spPr>
          <a:xfrm>
            <a:off x="8472457" y="5181351"/>
            <a:ext cx="548700" cy="4374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79" name="Shape 179"/>
          <p:cNvSpPr txBox="1"/>
          <p:nvPr/>
        </p:nvSpPr>
        <p:spPr>
          <a:xfrm>
            <a:off x="666650" y="4976525"/>
            <a:ext cx="1235100" cy="230400"/>
          </a:xfrm>
          <a:prstGeom prst="rect">
            <a:avLst/>
          </a:prstGeom>
          <a:noFill/>
          <a:ln>
            <a:noFill/>
          </a:ln>
        </p:spPr>
        <p:txBody>
          <a:bodyPr anchorCtr="0" anchor="ctr" bIns="91425" lIns="91425" rIns="91425" tIns="91425">
            <a:noAutofit/>
          </a:bodyPr>
          <a:lstStyle/>
          <a:p>
            <a:pPr lvl="0" algn="ctr">
              <a:spcBef>
                <a:spcPts val="0"/>
              </a:spcBef>
              <a:buNone/>
            </a:pPr>
            <a:r>
              <a:rPr lang="en" sz="1200"/>
              <a:t>P</a:t>
            </a:r>
            <a:r>
              <a:rPr lang="en" sz="1200"/>
              <a:t>artition 1</a:t>
            </a:r>
          </a:p>
        </p:txBody>
      </p:sp>
      <p:sp>
        <p:nvSpPr>
          <p:cNvPr id="180" name="Shape 180"/>
          <p:cNvSpPr txBox="1"/>
          <p:nvPr/>
        </p:nvSpPr>
        <p:spPr>
          <a:xfrm>
            <a:off x="2556687" y="4976525"/>
            <a:ext cx="1235100" cy="230400"/>
          </a:xfrm>
          <a:prstGeom prst="rect">
            <a:avLst/>
          </a:prstGeom>
          <a:noFill/>
          <a:ln>
            <a:noFill/>
          </a:ln>
        </p:spPr>
        <p:txBody>
          <a:bodyPr anchorCtr="0" anchor="ctr" bIns="91425" lIns="91425" rIns="91425" tIns="91425">
            <a:noAutofit/>
          </a:bodyPr>
          <a:lstStyle/>
          <a:p>
            <a:pPr lvl="0" rtl="0" algn="ctr">
              <a:spcBef>
                <a:spcPts val="0"/>
              </a:spcBef>
              <a:buNone/>
            </a:pPr>
            <a:r>
              <a:rPr lang="en" sz="1200"/>
              <a:t>Partition 2</a:t>
            </a:r>
          </a:p>
        </p:txBody>
      </p:sp>
      <p:sp>
        <p:nvSpPr>
          <p:cNvPr id="181" name="Shape 181"/>
          <p:cNvSpPr txBox="1"/>
          <p:nvPr/>
        </p:nvSpPr>
        <p:spPr>
          <a:xfrm>
            <a:off x="4446750" y="4976525"/>
            <a:ext cx="1235100" cy="230400"/>
          </a:xfrm>
          <a:prstGeom prst="rect">
            <a:avLst/>
          </a:prstGeom>
          <a:noFill/>
          <a:ln>
            <a:noFill/>
          </a:ln>
        </p:spPr>
        <p:txBody>
          <a:bodyPr anchorCtr="0" anchor="ctr" bIns="91425" lIns="91425" rIns="91425" tIns="91425">
            <a:noAutofit/>
          </a:bodyPr>
          <a:lstStyle/>
          <a:p>
            <a:pPr lvl="0" rtl="0" algn="ctr">
              <a:spcBef>
                <a:spcPts val="0"/>
              </a:spcBef>
              <a:buNone/>
            </a:pPr>
            <a:r>
              <a:rPr lang="en" sz="1200"/>
              <a:t>Partition 3</a:t>
            </a:r>
          </a:p>
        </p:txBody>
      </p:sp>
      <p:sp>
        <p:nvSpPr>
          <p:cNvPr id="182" name="Shape 182"/>
          <p:cNvSpPr txBox="1"/>
          <p:nvPr/>
        </p:nvSpPr>
        <p:spPr>
          <a:xfrm>
            <a:off x="6671075" y="4976525"/>
            <a:ext cx="1235100" cy="230400"/>
          </a:xfrm>
          <a:prstGeom prst="rect">
            <a:avLst/>
          </a:prstGeom>
          <a:noFill/>
          <a:ln>
            <a:noFill/>
          </a:ln>
        </p:spPr>
        <p:txBody>
          <a:bodyPr anchorCtr="0" anchor="ctr" bIns="91425" lIns="91425" rIns="91425" tIns="91425">
            <a:noAutofit/>
          </a:bodyPr>
          <a:lstStyle/>
          <a:p>
            <a:pPr lvl="0" rtl="0" algn="ctr">
              <a:spcBef>
                <a:spcPts val="0"/>
              </a:spcBef>
              <a:buNone/>
            </a:pPr>
            <a:r>
              <a:rPr lang="en" sz="1200"/>
              <a:t>Partition 4</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